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1" r:id="rId1"/>
  </p:sldMasterIdLst>
  <p:notesMasterIdLst>
    <p:notesMasterId r:id="rId19"/>
  </p:notesMasterIdLst>
  <p:sldIdLst>
    <p:sldId id="258" r:id="rId2"/>
    <p:sldId id="259" r:id="rId3"/>
    <p:sldId id="262" r:id="rId4"/>
    <p:sldId id="260" r:id="rId5"/>
    <p:sldId id="261" r:id="rId6"/>
    <p:sldId id="263" r:id="rId7"/>
    <p:sldId id="264" r:id="rId8"/>
    <p:sldId id="265" r:id="rId9"/>
    <p:sldId id="266" r:id="rId10"/>
    <p:sldId id="267" r:id="rId11"/>
    <p:sldId id="268" r:id="rId12"/>
    <p:sldId id="269" r:id="rId13"/>
    <p:sldId id="270" r:id="rId14"/>
    <p:sldId id="272" r:id="rId15"/>
    <p:sldId id="274" r:id="rId16"/>
    <p:sldId id="275" r:id="rId17"/>
    <p:sldId id="271" r:id="rId18"/>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97" d="100"/>
          <a:sy n="97" d="100"/>
        </p:scale>
        <p:origin x="96" y="5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770196-8D8C-4F90-8317-29F815EB5AF2}" type="datetimeFigureOut">
              <a:rPr lang="bg-BG"/>
              <a:t>3.11.2016 г.</a:t>
            </a:fld>
            <a:endParaRPr lang="bg-BG"/>
          </a:p>
        </p:txBody>
      </p:sp>
      <p:sp>
        <p:nvSpPr>
          <p:cNvPr id="4" name="Контейнер за изображение на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Контейнер за бележ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bg-BG"/>
              <a:t>Редактиране на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6" name="Контейнер за долния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Контейнер за номер н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4EB82E-DA01-4F11-A6FA-007DCE4C6A40}" type="slidenum">
              <a:rPr lang="bg-BG"/>
              <a:t>‹#›</a:t>
            </a:fld>
            <a:endParaRPr lang="bg-BG"/>
          </a:p>
        </p:txBody>
      </p:sp>
    </p:spTree>
    <p:extLst>
      <p:ext uri="{BB962C8B-B14F-4D97-AF65-F5344CB8AC3E}">
        <p14:creationId xmlns:p14="http://schemas.microsoft.com/office/powerpoint/2010/main" val="3072536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a:p>
        </p:txBody>
      </p:sp>
      <p:sp>
        <p:nvSpPr>
          <p:cNvPr id="4" name="Контейнер за номер на слайда 3"/>
          <p:cNvSpPr>
            <a:spLocks noGrp="1"/>
          </p:cNvSpPr>
          <p:nvPr>
            <p:ph type="sldNum" sz="quarter" idx="10"/>
          </p:nvPr>
        </p:nvSpPr>
        <p:spPr/>
        <p:txBody>
          <a:bodyPr/>
          <a:lstStyle/>
          <a:p>
            <a:fld id="{AF4EB82E-DA01-4F11-A6FA-007DCE4C6A40}" type="slidenum">
              <a:rPr lang="bg-BG"/>
              <a:t>1</a:t>
            </a:fld>
            <a:endParaRPr lang="bg-BG"/>
          </a:p>
        </p:txBody>
      </p:sp>
    </p:spTree>
    <p:extLst>
      <p:ext uri="{BB962C8B-B14F-4D97-AF65-F5344CB8AC3E}">
        <p14:creationId xmlns:p14="http://schemas.microsoft.com/office/powerpoint/2010/main" val="478010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a:p>
        </p:txBody>
      </p:sp>
      <p:sp>
        <p:nvSpPr>
          <p:cNvPr id="4" name="Контейнер за номер на слайда 3"/>
          <p:cNvSpPr>
            <a:spLocks noGrp="1"/>
          </p:cNvSpPr>
          <p:nvPr>
            <p:ph type="sldNum" sz="quarter" idx="10"/>
          </p:nvPr>
        </p:nvSpPr>
        <p:spPr/>
        <p:txBody>
          <a:bodyPr/>
          <a:lstStyle/>
          <a:p>
            <a:fld id="{AF4EB82E-DA01-4F11-A6FA-007DCE4C6A40}" type="slidenum">
              <a:rPr lang="bg-BG"/>
              <a:t>10</a:t>
            </a:fld>
            <a:endParaRPr lang="bg-BG"/>
          </a:p>
        </p:txBody>
      </p:sp>
    </p:spTree>
    <p:extLst>
      <p:ext uri="{BB962C8B-B14F-4D97-AF65-F5344CB8AC3E}">
        <p14:creationId xmlns:p14="http://schemas.microsoft.com/office/powerpoint/2010/main" val="3112164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a:p>
        </p:txBody>
      </p:sp>
      <p:sp>
        <p:nvSpPr>
          <p:cNvPr id="4" name="Контейнер за номер на слайда 3"/>
          <p:cNvSpPr>
            <a:spLocks noGrp="1"/>
          </p:cNvSpPr>
          <p:nvPr>
            <p:ph type="sldNum" sz="quarter" idx="10"/>
          </p:nvPr>
        </p:nvSpPr>
        <p:spPr/>
        <p:txBody>
          <a:bodyPr/>
          <a:lstStyle/>
          <a:p>
            <a:fld id="{AF4EB82E-DA01-4F11-A6FA-007DCE4C6A40}" type="slidenum">
              <a:rPr lang="bg-BG"/>
              <a:t>11</a:t>
            </a:fld>
            <a:endParaRPr lang="bg-BG"/>
          </a:p>
        </p:txBody>
      </p:sp>
    </p:spTree>
    <p:extLst>
      <p:ext uri="{BB962C8B-B14F-4D97-AF65-F5344CB8AC3E}">
        <p14:creationId xmlns:p14="http://schemas.microsoft.com/office/powerpoint/2010/main" val="1072385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a:p>
        </p:txBody>
      </p:sp>
      <p:sp>
        <p:nvSpPr>
          <p:cNvPr id="4" name="Контейнер за номер на слайда 3"/>
          <p:cNvSpPr>
            <a:spLocks noGrp="1"/>
          </p:cNvSpPr>
          <p:nvPr>
            <p:ph type="sldNum" sz="quarter" idx="10"/>
          </p:nvPr>
        </p:nvSpPr>
        <p:spPr/>
        <p:txBody>
          <a:bodyPr/>
          <a:lstStyle/>
          <a:p>
            <a:fld id="{AF4EB82E-DA01-4F11-A6FA-007DCE4C6A40}" type="slidenum">
              <a:rPr lang="bg-BG"/>
              <a:t>12</a:t>
            </a:fld>
            <a:endParaRPr lang="bg-BG"/>
          </a:p>
        </p:txBody>
      </p:sp>
    </p:spTree>
    <p:extLst>
      <p:ext uri="{BB962C8B-B14F-4D97-AF65-F5344CB8AC3E}">
        <p14:creationId xmlns:p14="http://schemas.microsoft.com/office/powerpoint/2010/main" val="3611022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a:p>
        </p:txBody>
      </p:sp>
      <p:sp>
        <p:nvSpPr>
          <p:cNvPr id="4" name="Контейнер за номер на слайда 3"/>
          <p:cNvSpPr>
            <a:spLocks noGrp="1"/>
          </p:cNvSpPr>
          <p:nvPr>
            <p:ph type="sldNum" sz="quarter" idx="10"/>
          </p:nvPr>
        </p:nvSpPr>
        <p:spPr/>
        <p:txBody>
          <a:bodyPr/>
          <a:lstStyle/>
          <a:p>
            <a:fld id="{AF4EB82E-DA01-4F11-A6FA-007DCE4C6A40}" type="slidenum">
              <a:rPr lang="bg-BG"/>
              <a:t>13</a:t>
            </a:fld>
            <a:endParaRPr lang="bg-BG"/>
          </a:p>
        </p:txBody>
      </p:sp>
    </p:spTree>
    <p:extLst>
      <p:ext uri="{BB962C8B-B14F-4D97-AF65-F5344CB8AC3E}">
        <p14:creationId xmlns:p14="http://schemas.microsoft.com/office/powerpoint/2010/main" val="1931878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a:p>
        </p:txBody>
      </p:sp>
      <p:sp>
        <p:nvSpPr>
          <p:cNvPr id="4" name="Контейнер за номер на слайда 3"/>
          <p:cNvSpPr>
            <a:spLocks noGrp="1"/>
          </p:cNvSpPr>
          <p:nvPr>
            <p:ph type="sldNum" sz="quarter" idx="10"/>
          </p:nvPr>
        </p:nvSpPr>
        <p:spPr/>
        <p:txBody>
          <a:bodyPr/>
          <a:lstStyle/>
          <a:p>
            <a:fld id="{AF4EB82E-DA01-4F11-A6FA-007DCE4C6A40}" type="slidenum">
              <a:rPr lang="bg-BG"/>
              <a:t>17</a:t>
            </a:fld>
            <a:endParaRPr lang="bg-BG"/>
          </a:p>
        </p:txBody>
      </p:sp>
    </p:spTree>
    <p:extLst>
      <p:ext uri="{BB962C8B-B14F-4D97-AF65-F5344CB8AC3E}">
        <p14:creationId xmlns:p14="http://schemas.microsoft.com/office/powerpoint/2010/main" val="3536702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a:p>
        </p:txBody>
      </p:sp>
      <p:sp>
        <p:nvSpPr>
          <p:cNvPr id="4" name="Контейнер за номер на слайда 3"/>
          <p:cNvSpPr>
            <a:spLocks noGrp="1"/>
          </p:cNvSpPr>
          <p:nvPr>
            <p:ph type="sldNum" sz="quarter" idx="10"/>
          </p:nvPr>
        </p:nvSpPr>
        <p:spPr/>
        <p:txBody>
          <a:bodyPr/>
          <a:lstStyle/>
          <a:p>
            <a:fld id="{AF4EB82E-DA01-4F11-A6FA-007DCE4C6A40}" type="slidenum">
              <a:rPr lang="bg-BG"/>
              <a:t>2</a:t>
            </a:fld>
            <a:endParaRPr lang="bg-BG"/>
          </a:p>
        </p:txBody>
      </p:sp>
    </p:spTree>
    <p:extLst>
      <p:ext uri="{BB962C8B-B14F-4D97-AF65-F5344CB8AC3E}">
        <p14:creationId xmlns:p14="http://schemas.microsoft.com/office/powerpoint/2010/main" val="3093754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a:p>
        </p:txBody>
      </p:sp>
      <p:sp>
        <p:nvSpPr>
          <p:cNvPr id="4" name="Контейнер за номер на слайда 3"/>
          <p:cNvSpPr>
            <a:spLocks noGrp="1"/>
          </p:cNvSpPr>
          <p:nvPr>
            <p:ph type="sldNum" sz="quarter" idx="10"/>
          </p:nvPr>
        </p:nvSpPr>
        <p:spPr/>
        <p:txBody>
          <a:bodyPr/>
          <a:lstStyle/>
          <a:p>
            <a:fld id="{AF4EB82E-DA01-4F11-A6FA-007DCE4C6A40}" type="slidenum">
              <a:rPr lang="bg-BG"/>
              <a:t>3</a:t>
            </a:fld>
            <a:endParaRPr lang="bg-BG"/>
          </a:p>
        </p:txBody>
      </p:sp>
    </p:spTree>
    <p:extLst>
      <p:ext uri="{BB962C8B-B14F-4D97-AF65-F5344CB8AC3E}">
        <p14:creationId xmlns:p14="http://schemas.microsoft.com/office/powerpoint/2010/main" val="2294128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a:p>
        </p:txBody>
      </p:sp>
      <p:sp>
        <p:nvSpPr>
          <p:cNvPr id="4" name="Контейнер за номер на слайда 3"/>
          <p:cNvSpPr>
            <a:spLocks noGrp="1"/>
          </p:cNvSpPr>
          <p:nvPr>
            <p:ph type="sldNum" sz="quarter" idx="10"/>
          </p:nvPr>
        </p:nvSpPr>
        <p:spPr/>
        <p:txBody>
          <a:bodyPr/>
          <a:lstStyle/>
          <a:p>
            <a:fld id="{AF4EB82E-DA01-4F11-A6FA-007DCE4C6A40}" type="slidenum">
              <a:rPr lang="bg-BG"/>
              <a:t>4</a:t>
            </a:fld>
            <a:endParaRPr lang="bg-BG"/>
          </a:p>
        </p:txBody>
      </p:sp>
    </p:spTree>
    <p:extLst>
      <p:ext uri="{BB962C8B-B14F-4D97-AF65-F5344CB8AC3E}">
        <p14:creationId xmlns:p14="http://schemas.microsoft.com/office/powerpoint/2010/main" val="3544667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a:p>
        </p:txBody>
      </p:sp>
      <p:sp>
        <p:nvSpPr>
          <p:cNvPr id="4" name="Контейнер за номер на слайда 3"/>
          <p:cNvSpPr>
            <a:spLocks noGrp="1"/>
          </p:cNvSpPr>
          <p:nvPr>
            <p:ph type="sldNum" sz="quarter" idx="10"/>
          </p:nvPr>
        </p:nvSpPr>
        <p:spPr/>
        <p:txBody>
          <a:bodyPr/>
          <a:lstStyle/>
          <a:p>
            <a:fld id="{AF4EB82E-DA01-4F11-A6FA-007DCE4C6A40}" type="slidenum">
              <a:rPr lang="bg-BG"/>
              <a:t>5</a:t>
            </a:fld>
            <a:endParaRPr lang="bg-BG"/>
          </a:p>
        </p:txBody>
      </p:sp>
    </p:spTree>
    <p:extLst>
      <p:ext uri="{BB962C8B-B14F-4D97-AF65-F5344CB8AC3E}">
        <p14:creationId xmlns:p14="http://schemas.microsoft.com/office/powerpoint/2010/main" val="3703289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a:p>
        </p:txBody>
      </p:sp>
      <p:sp>
        <p:nvSpPr>
          <p:cNvPr id="4" name="Контейнер за номер на слайда 3"/>
          <p:cNvSpPr>
            <a:spLocks noGrp="1"/>
          </p:cNvSpPr>
          <p:nvPr>
            <p:ph type="sldNum" sz="quarter" idx="10"/>
          </p:nvPr>
        </p:nvSpPr>
        <p:spPr/>
        <p:txBody>
          <a:bodyPr/>
          <a:lstStyle/>
          <a:p>
            <a:fld id="{AF4EB82E-DA01-4F11-A6FA-007DCE4C6A40}" type="slidenum">
              <a:rPr lang="bg-BG"/>
              <a:t>6</a:t>
            </a:fld>
            <a:endParaRPr lang="bg-BG"/>
          </a:p>
        </p:txBody>
      </p:sp>
    </p:spTree>
    <p:extLst>
      <p:ext uri="{BB962C8B-B14F-4D97-AF65-F5344CB8AC3E}">
        <p14:creationId xmlns:p14="http://schemas.microsoft.com/office/powerpoint/2010/main" val="3975135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a:p>
        </p:txBody>
      </p:sp>
      <p:sp>
        <p:nvSpPr>
          <p:cNvPr id="4" name="Контейнер за номер на слайда 3"/>
          <p:cNvSpPr>
            <a:spLocks noGrp="1"/>
          </p:cNvSpPr>
          <p:nvPr>
            <p:ph type="sldNum" sz="quarter" idx="10"/>
          </p:nvPr>
        </p:nvSpPr>
        <p:spPr/>
        <p:txBody>
          <a:bodyPr/>
          <a:lstStyle/>
          <a:p>
            <a:fld id="{AF4EB82E-DA01-4F11-A6FA-007DCE4C6A40}" type="slidenum">
              <a:rPr lang="bg-BG"/>
              <a:t>7</a:t>
            </a:fld>
            <a:endParaRPr lang="bg-BG"/>
          </a:p>
        </p:txBody>
      </p:sp>
    </p:spTree>
    <p:extLst>
      <p:ext uri="{BB962C8B-B14F-4D97-AF65-F5344CB8AC3E}">
        <p14:creationId xmlns:p14="http://schemas.microsoft.com/office/powerpoint/2010/main" val="1188712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a:p>
        </p:txBody>
      </p:sp>
      <p:sp>
        <p:nvSpPr>
          <p:cNvPr id="4" name="Контейнер за номер на слайда 3"/>
          <p:cNvSpPr>
            <a:spLocks noGrp="1"/>
          </p:cNvSpPr>
          <p:nvPr>
            <p:ph type="sldNum" sz="quarter" idx="10"/>
          </p:nvPr>
        </p:nvSpPr>
        <p:spPr/>
        <p:txBody>
          <a:bodyPr/>
          <a:lstStyle/>
          <a:p>
            <a:fld id="{AF4EB82E-DA01-4F11-A6FA-007DCE4C6A40}" type="slidenum">
              <a:rPr lang="bg-BG"/>
              <a:t>8</a:t>
            </a:fld>
            <a:endParaRPr lang="bg-BG"/>
          </a:p>
        </p:txBody>
      </p:sp>
    </p:spTree>
    <p:extLst>
      <p:ext uri="{BB962C8B-B14F-4D97-AF65-F5344CB8AC3E}">
        <p14:creationId xmlns:p14="http://schemas.microsoft.com/office/powerpoint/2010/main" val="1312347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a:p>
        </p:txBody>
      </p:sp>
      <p:sp>
        <p:nvSpPr>
          <p:cNvPr id="4" name="Контейнер за номер на слайда 3"/>
          <p:cNvSpPr>
            <a:spLocks noGrp="1"/>
          </p:cNvSpPr>
          <p:nvPr>
            <p:ph type="sldNum" sz="quarter" idx="10"/>
          </p:nvPr>
        </p:nvSpPr>
        <p:spPr/>
        <p:txBody>
          <a:bodyPr/>
          <a:lstStyle/>
          <a:p>
            <a:fld id="{AF4EB82E-DA01-4F11-A6FA-007DCE4C6A40}" type="slidenum">
              <a:rPr lang="bg-BG"/>
              <a:t>9</a:t>
            </a:fld>
            <a:endParaRPr lang="bg-BG"/>
          </a:p>
        </p:txBody>
      </p:sp>
    </p:spTree>
    <p:extLst>
      <p:ext uri="{BB962C8B-B14F-4D97-AF65-F5344CB8AC3E}">
        <p14:creationId xmlns:p14="http://schemas.microsoft.com/office/powerpoint/2010/main" val="2033523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bg-BG" dirty="0"/>
              <a:t>Редакт. стил загл. образец</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bg-BG" dirty="0"/>
              <a:t>Щракнете, за да редактирате стила на подзаглавието в образеца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3E104224-5F53-4681-B114-4FDA2DEB297A}" type="datetimeFigureOut">
              <a:rPr lang="bg-BG" smtClean="0"/>
              <a:t>3.11.2016 г.</a:t>
            </a:fld>
            <a:endParaRPr lang="bg-BG"/>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bg-BG"/>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415E07B-6C49-45E8-9BB0-876BFAD0C1D8}" type="slidenum">
              <a:rPr lang="bg-BG" smtClean="0"/>
              <a:t>‹#›</a:t>
            </a:fld>
            <a:endParaRPr lang="bg-BG"/>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778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t>Редакт. стил загл. образец</a:t>
            </a:r>
            <a:endParaRPr lang="en-US" dirty="0"/>
          </a:p>
        </p:txBody>
      </p:sp>
      <p:sp>
        <p:nvSpPr>
          <p:cNvPr id="3" name="Vertical Text Placeholder 2"/>
          <p:cNvSpPr>
            <a:spLocks noGrp="1"/>
          </p:cNvSpPr>
          <p:nvPr>
            <p:ph type="body" orient="vert" idx="1"/>
          </p:nvPr>
        </p:nvSpPr>
        <p:spPr/>
        <p:txBody>
          <a:bodyPr vert="eaVert"/>
          <a:lstStyle/>
          <a:p>
            <a:pPr lvl="0"/>
            <a:r>
              <a:rPr lang="bg-BG" dirty="0"/>
              <a:t>Редактиране на стиловете на текста в образеца</a:t>
            </a:r>
          </a:p>
          <a:p>
            <a:pPr lvl="1"/>
            <a:r>
              <a:rPr lang="bg-BG" dirty="0"/>
              <a:t>Второ ниво</a:t>
            </a:r>
          </a:p>
          <a:p>
            <a:pPr lvl="2"/>
            <a:r>
              <a:rPr lang="bg-BG" dirty="0"/>
              <a:t>Трето ниво</a:t>
            </a:r>
          </a:p>
          <a:p>
            <a:pPr lvl="3"/>
            <a:r>
              <a:rPr lang="bg-BG" dirty="0"/>
              <a:t>Четвърто ниво</a:t>
            </a:r>
          </a:p>
          <a:p>
            <a:pPr lvl="4"/>
            <a:r>
              <a:rPr lang="bg-BG" dirty="0"/>
              <a:t>Пето ниво</a:t>
            </a:r>
            <a:endParaRPr lang="en-US" dirty="0"/>
          </a:p>
        </p:txBody>
      </p:sp>
      <p:sp>
        <p:nvSpPr>
          <p:cNvPr id="4" name="Date Placeholder 3"/>
          <p:cNvSpPr>
            <a:spLocks noGrp="1"/>
          </p:cNvSpPr>
          <p:nvPr>
            <p:ph type="dt" sz="half" idx="10"/>
          </p:nvPr>
        </p:nvSpPr>
        <p:spPr/>
        <p:txBody>
          <a:bodyPr/>
          <a:lstStyle/>
          <a:p>
            <a:fld id="{3E104224-5F53-4681-B114-4FDA2DEB297A}" type="datetimeFigureOut">
              <a:rPr lang="bg-BG" smtClean="0"/>
              <a:t>3.11.2016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9415E07B-6C49-45E8-9BB0-876BFAD0C1D8}" type="slidenum">
              <a:rPr lang="bg-BG" smtClean="0"/>
              <a:t>‹#›</a:t>
            </a:fld>
            <a:endParaRPr lang="bg-BG"/>
          </a:p>
        </p:txBody>
      </p:sp>
    </p:spTree>
    <p:extLst>
      <p:ext uri="{BB962C8B-B14F-4D97-AF65-F5344CB8AC3E}">
        <p14:creationId xmlns:p14="http://schemas.microsoft.com/office/powerpoint/2010/main" val="3786663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bg-BG" dirty="0"/>
              <a:t>Редакт. стил загл. образец</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bg-BG" dirty="0"/>
              <a:t>Редактиране на стиловете на текста в образеца</a:t>
            </a:r>
          </a:p>
          <a:p>
            <a:pPr lvl="1"/>
            <a:r>
              <a:rPr lang="bg-BG" dirty="0"/>
              <a:t>Второ ниво</a:t>
            </a:r>
          </a:p>
          <a:p>
            <a:pPr lvl="2"/>
            <a:r>
              <a:rPr lang="bg-BG" dirty="0"/>
              <a:t>Трето ниво</a:t>
            </a:r>
          </a:p>
          <a:p>
            <a:pPr lvl="3"/>
            <a:r>
              <a:rPr lang="bg-BG" dirty="0"/>
              <a:t>Четвърто ниво</a:t>
            </a:r>
          </a:p>
          <a:p>
            <a:pPr lvl="4"/>
            <a:r>
              <a:rPr lang="bg-BG" dirty="0"/>
              <a:t>Пето ниво</a:t>
            </a:r>
            <a:endParaRPr lang="en-US" dirty="0"/>
          </a:p>
        </p:txBody>
      </p:sp>
      <p:sp>
        <p:nvSpPr>
          <p:cNvPr id="4" name="Date Placeholder 3"/>
          <p:cNvSpPr>
            <a:spLocks noGrp="1"/>
          </p:cNvSpPr>
          <p:nvPr>
            <p:ph type="dt" sz="half" idx="10"/>
          </p:nvPr>
        </p:nvSpPr>
        <p:spPr/>
        <p:txBody>
          <a:bodyPr/>
          <a:lstStyle/>
          <a:p>
            <a:fld id="{3E104224-5F53-4681-B114-4FDA2DEB297A}" type="datetimeFigureOut">
              <a:rPr lang="bg-BG" smtClean="0"/>
              <a:t>3.11.2016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9415E07B-6C49-45E8-9BB0-876BFAD0C1D8}" type="slidenum">
              <a:rPr lang="bg-BG" smtClean="0"/>
              <a:t>‹#›</a:t>
            </a:fld>
            <a:endParaRPr lang="bg-BG"/>
          </a:p>
        </p:txBody>
      </p:sp>
    </p:spTree>
    <p:extLst>
      <p:ext uri="{BB962C8B-B14F-4D97-AF65-F5344CB8AC3E}">
        <p14:creationId xmlns:p14="http://schemas.microsoft.com/office/powerpoint/2010/main" val="936422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t>Редакт. стил загл. образец</a:t>
            </a:r>
            <a:endParaRPr lang="en-US" dirty="0"/>
          </a:p>
        </p:txBody>
      </p:sp>
      <p:sp>
        <p:nvSpPr>
          <p:cNvPr id="3" name="Content Placeholder 2"/>
          <p:cNvSpPr>
            <a:spLocks noGrp="1"/>
          </p:cNvSpPr>
          <p:nvPr>
            <p:ph idx="1"/>
          </p:nvPr>
        </p:nvSpPr>
        <p:spPr/>
        <p:txBody>
          <a:bodyPr/>
          <a:lstStyle/>
          <a:p>
            <a:pPr lvl="0"/>
            <a:r>
              <a:rPr lang="bg-BG" dirty="0"/>
              <a:t>Редактиране на стиловете на текста в образеца</a:t>
            </a:r>
          </a:p>
          <a:p>
            <a:pPr lvl="1"/>
            <a:r>
              <a:rPr lang="bg-BG" dirty="0"/>
              <a:t>Второ ниво</a:t>
            </a:r>
          </a:p>
          <a:p>
            <a:pPr lvl="2"/>
            <a:r>
              <a:rPr lang="bg-BG" dirty="0"/>
              <a:t>Трето ниво</a:t>
            </a:r>
          </a:p>
          <a:p>
            <a:pPr lvl="3"/>
            <a:r>
              <a:rPr lang="bg-BG" dirty="0"/>
              <a:t>Четвърто ниво</a:t>
            </a:r>
          </a:p>
          <a:p>
            <a:pPr lvl="4"/>
            <a:r>
              <a:rPr lang="bg-BG" dirty="0"/>
              <a:t>Пето ниво</a:t>
            </a:r>
            <a:endParaRPr lang="en-US" dirty="0"/>
          </a:p>
        </p:txBody>
      </p:sp>
      <p:sp>
        <p:nvSpPr>
          <p:cNvPr id="4" name="Date Placeholder 3"/>
          <p:cNvSpPr>
            <a:spLocks noGrp="1"/>
          </p:cNvSpPr>
          <p:nvPr>
            <p:ph type="dt" sz="half" idx="10"/>
          </p:nvPr>
        </p:nvSpPr>
        <p:spPr/>
        <p:txBody>
          <a:bodyPr/>
          <a:lstStyle/>
          <a:p>
            <a:fld id="{3E104224-5F53-4681-B114-4FDA2DEB297A}" type="datetimeFigureOut">
              <a:rPr lang="bg-BG" smtClean="0"/>
              <a:t>3.11.2016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9415E07B-6C49-45E8-9BB0-876BFAD0C1D8}" type="slidenum">
              <a:rPr lang="bg-BG" smtClean="0"/>
              <a:t>‹#›</a:t>
            </a:fld>
            <a:endParaRPr lang="bg-BG"/>
          </a:p>
        </p:txBody>
      </p:sp>
    </p:spTree>
    <p:extLst>
      <p:ext uri="{BB962C8B-B14F-4D97-AF65-F5344CB8AC3E}">
        <p14:creationId xmlns:p14="http://schemas.microsoft.com/office/powerpoint/2010/main" val="3138774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разд.">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bg-BG" dirty="0"/>
              <a:t>Редакт. стил загл. образец</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dirty="0"/>
              <a:t>Редактиране на стиловете на текста в образеца</a:t>
            </a:r>
          </a:p>
        </p:txBody>
      </p:sp>
      <p:sp>
        <p:nvSpPr>
          <p:cNvPr id="4" name="Date Placeholder 3"/>
          <p:cNvSpPr>
            <a:spLocks noGrp="1"/>
          </p:cNvSpPr>
          <p:nvPr>
            <p:ph type="dt" sz="half" idx="10"/>
          </p:nvPr>
        </p:nvSpPr>
        <p:spPr/>
        <p:txBody>
          <a:bodyPr/>
          <a:lstStyle/>
          <a:p>
            <a:fld id="{3E104224-5F53-4681-B114-4FDA2DEB297A}" type="datetimeFigureOut">
              <a:rPr lang="bg-BG" smtClean="0"/>
              <a:t>3.11.2016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9415E07B-6C49-45E8-9BB0-876BFAD0C1D8}" type="slidenum">
              <a:rPr lang="bg-BG" smtClean="0"/>
              <a:t>‹#›</a:t>
            </a:fld>
            <a:endParaRPr lang="bg-BG"/>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1379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bg-BG" dirty="0"/>
              <a:t>Редакт. стил загл. образец</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dirty="0"/>
              <a:t>Редактиране на стиловете на текста в образеца</a:t>
            </a:r>
          </a:p>
          <a:p>
            <a:pPr lvl="1"/>
            <a:r>
              <a:rPr lang="bg-BG" dirty="0"/>
              <a:t>Второ ниво</a:t>
            </a:r>
          </a:p>
          <a:p>
            <a:pPr lvl="2"/>
            <a:r>
              <a:rPr lang="bg-BG" dirty="0"/>
              <a:t>Трето ниво</a:t>
            </a:r>
          </a:p>
          <a:p>
            <a:pPr lvl="3"/>
            <a:r>
              <a:rPr lang="bg-BG" dirty="0"/>
              <a:t>Четвърто ниво</a:t>
            </a:r>
          </a:p>
          <a:p>
            <a:pPr lvl="4"/>
            <a:r>
              <a:rPr lang="bg-BG" dirty="0"/>
              <a:t>Пето ниво</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dirty="0"/>
              <a:t>Редактиране на стиловете на текста в образеца</a:t>
            </a:r>
          </a:p>
          <a:p>
            <a:pPr lvl="1"/>
            <a:r>
              <a:rPr lang="bg-BG" dirty="0"/>
              <a:t>Второ ниво</a:t>
            </a:r>
          </a:p>
          <a:p>
            <a:pPr lvl="2"/>
            <a:r>
              <a:rPr lang="bg-BG" dirty="0"/>
              <a:t>Трето ниво</a:t>
            </a:r>
          </a:p>
          <a:p>
            <a:pPr lvl="3"/>
            <a:r>
              <a:rPr lang="bg-BG" dirty="0"/>
              <a:t>Четвърто ниво</a:t>
            </a:r>
          </a:p>
          <a:p>
            <a:pPr lvl="4"/>
            <a:r>
              <a:rPr lang="bg-BG" dirty="0"/>
              <a:t>Пето ниво</a:t>
            </a:r>
            <a:endParaRPr lang="en-US" dirty="0"/>
          </a:p>
        </p:txBody>
      </p:sp>
      <p:sp>
        <p:nvSpPr>
          <p:cNvPr id="5" name="Date Placeholder 4"/>
          <p:cNvSpPr>
            <a:spLocks noGrp="1"/>
          </p:cNvSpPr>
          <p:nvPr>
            <p:ph type="dt" sz="half" idx="10"/>
          </p:nvPr>
        </p:nvSpPr>
        <p:spPr/>
        <p:txBody>
          <a:bodyPr/>
          <a:lstStyle/>
          <a:p>
            <a:fld id="{3E104224-5F53-4681-B114-4FDA2DEB297A}" type="datetimeFigureOut">
              <a:rPr lang="bg-BG" smtClean="0"/>
              <a:t>3.11.2016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9415E07B-6C49-45E8-9BB0-876BFAD0C1D8}" type="slidenum">
              <a:rPr lang="bg-BG" smtClean="0"/>
              <a:t>‹#›</a:t>
            </a:fld>
            <a:endParaRPr lang="bg-BG"/>
          </a:p>
        </p:txBody>
      </p:sp>
    </p:spTree>
    <p:extLst>
      <p:ext uri="{BB962C8B-B14F-4D97-AF65-F5344CB8AC3E}">
        <p14:creationId xmlns:p14="http://schemas.microsoft.com/office/powerpoint/2010/main" val="2598160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bg-BG" dirty="0"/>
              <a:t>Редакт. стил загл. образец</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dirty="0"/>
              <a:t>Редактиране на стиловете на текста в образеца</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dirty="0"/>
              <a:t>Редактиране на стиловете на текста в образеца</a:t>
            </a:r>
          </a:p>
          <a:p>
            <a:pPr lvl="1"/>
            <a:r>
              <a:rPr lang="bg-BG" dirty="0"/>
              <a:t>Второ ниво</a:t>
            </a:r>
          </a:p>
          <a:p>
            <a:pPr lvl="2"/>
            <a:r>
              <a:rPr lang="bg-BG" dirty="0"/>
              <a:t>Трето ниво</a:t>
            </a:r>
          </a:p>
          <a:p>
            <a:pPr lvl="3"/>
            <a:r>
              <a:rPr lang="bg-BG" dirty="0"/>
              <a:t>Четвърто ниво</a:t>
            </a:r>
          </a:p>
          <a:p>
            <a:pPr lvl="4"/>
            <a:r>
              <a:rPr lang="bg-BG" dirty="0"/>
              <a:t>Пето ниво</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dirty="0"/>
              <a:t>Редактиране на стиловете на текста в образеца</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dirty="0"/>
              <a:t>Редактиране на стиловете на текста в образеца</a:t>
            </a:r>
          </a:p>
          <a:p>
            <a:pPr lvl="1"/>
            <a:r>
              <a:rPr lang="bg-BG" dirty="0"/>
              <a:t>Второ ниво</a:t>
            </a:r>
          </a:p>
          <a:p>
            <a:pPr lvl="2"/>
            <a:r>
              <a:rPr lang="bg-BG" dirty="0"/>
              <a:t>Трето ниво</a:t>
            </a:r>
          </a:p>
          <a:p>
            <a:pPr lvl="3"/>
            <a:r>
              <a:rPr lang="bg-BG" dirty="0"/>
              <a:t>Четвърто ниво</a:t>
            </a:r>
          </a:p>
          <a:p>
            <a:pPr lvl="4"/>
            <a:r>
              <a:rPr lang="bg-BG" dirty="0"/>
              <a:t>Пето ниво</a:t>
            </a:r>
            <a:endParaRPr lang="en-US" dirty="0"/>
          </a:p>
        </p:txBody>
      </p:sp>
      <p:sp>
        <p:nvSpPr>
          <p:cNvPr id="7" name="Date Placeholder 6"/>
          <p:cNvSpPr>
            <a:spLocks noGrp="1"/>
          </p:cNvSpPr>
          <p:nvPr>
            <p:ph type="dt" sz="half" idx="10"/>
          </p:nvPr>
        </p:nvSpPr>
        <p:spPr/>
        <p:txBody>
          <a:bodyPr/>
          <a:lstStyle/>
          <a:p>
            <a:fld id="{3E104224-5F53-4681-B114-4FDA2DEB297A}" type="datetimeFigureOut">
              <a:rPr lang="bg-BG" smtClean="0"/>
              <a:t>3.11.2016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9415E07B-6C49-45E8-9BB0-876BFAD0C1D8}" type="slidenum">
              <a:rPr lang="bg-BG" smtClean="0"/>
              <a:t>‹#›</a:t>
            </a:fld>
            <a:endParaRPr lang="bg-BG"/>
          </a:p>
        </p:txBody>
      </p:sp>
    </p:spTree>
    <p:extLst>
      <p:ext uri="{BB962C8B-B14F-4D97-AF65-F5344CB8AC3E}">
        <p14:creationId xmlns:p14="http://schemas.microsoft.com/office/powerpoint/2010/main" val="3762623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t>Редакт. стил загл. образец</a:t>
            </a:r>
            <a:endParaRPr lang="en-US" dirty="0"/>
          </a:p>
        </p:txBody>
      </p:sp>
      <p:sp>
        <p:nvSpPr>
          <p:cNvPr id="3" name="Date Placeholder 2"/>
          <p:cNvSpPr>
            <a:spLocks noGrp="1"/>
          </p:cNvSpPr>
          <p:nvPr>
            <p:ph type="dt" sz="half" idx="10"/>
          </p:nvPr>
        </p:nvSpPr>
        <p:spPr/>
        <p:txBody>
          <a:bodyPr/>
          <a:lstStyle/>
          <a:p>
            <a:fld id="{3E104224-5F53-4681-B114-4FDA2DEB297A}" type="datetimeFigureOut">
              <a:rPr lang="bg-BG" smtClean="0"/>
              <a:t>3.11.2016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9415E07B-6C49-45E8-9BB0-876BFAD0C1D8}" type="slidenum">
              <a:rPr lang="bg-BG" smtClean="0"/>
              <a:t>‹#›</a:t>
            </a:fld>
            <a:endParaRPr lang="bg-BG"/>
          </a:p>
        </p:txBody>
      </p:sp>
    </p:spTree>
    <p:extLst>
      <p:ext uri="{BB962C8B-B14F-4D97-AF65-F5344CB8AC3E}">
        <p14:creationId xmlns:p14="http://schemas.microsoft.com/office/powerpoint/2010/main" val="3066243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104224-5F53-4681-B114-4FDA2DEB297A}" type="datetimeFigureOut">
              <a:rPr lang="bg-BG" smtClean="0"/>
              <a:t>3.11.2016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9415E07B-6C49-45E8-9BB0-876BFAD0C1D8}" type="slidenum">
              <a:rPr lang="bg-BG" smtClean="0"/>
              <a:t>‹#›</a:t>
            </a:fld>
            <a:endParaRPr lang="bg-BG"/>
          </a:p>
        </p:txBody>
      </p:sp>
    </p:spTree>
    <p:extLst>
      <p:ext uri="{BB962C8B-B14F-4D97-AF65-F5344CB8AC3E}">
        <p14:creationId xmlns:p14="http://schemas.microsoft.com/office/powerpoint/2010/main" val="3610769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bg-BG" dirty="0"/>
              <a:t>Редакт. стил загл. образец</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dirty="0"/>
              <a:t>Редактиране на стиловете на текста в образеца</a:t>
            </a:r>
          </a:p>
          <a:p>
            <a:pPr lvl="1"/>
            <a:r>
              <a:rPr lang="bg-BG" dirty="0"/>
              <a:t>Второ ниво</a:t>
            </a:r>
          </a:p>
          <a:p>
            <a:pPr lvl="2"/>
            <a:r>
              <a:rPr lang="bg-BG" dirty="0"/>
              <a:t>Трето ниво</a:t>
            </a:r>
          </a:p>
          <a:p>
            <a:pPr lvl="3"/>
            <a:r>
              <a:rPr lang="bg-BG" dirty="0"/>
              <a:t>Четвърто ниво</a:t>
            </a:r>
          </a:p>
          <a:p>
            <a:pPr lvl="4"/>
            <a:r>
              <a:rPr lang="bg-BG" dirty="0"/>
              <a:t>Пето ниво</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dirty="0"/>
              <a:t>Редактиране на стиловете на текста в образеца</a:t>
            </a:r>
          </a:p>
        </p:txBody>
      </p:sp>
      <p:sp>
        <p:nvSpPr>
          <p:cNvPr id="5" name="Date Placeholder 4"/>
          <p:cNvSpPr>
            <a:spLocks noGrp="1"/>
          </p:cNvSpPr>
          <p:nvPr>
            <p:ph type="dt" sz="half" idx="10"/>
          </p:nvPr>
        </p:nvSpPr>
        <p:spPr/>
        <p:txBody>
          <a:bodyPr/>
          <a:lstStyle/>
          <a:p>
            <a:fld id="{3E104224-5F53-4681-B114-4FDA2DEB297A}" type="datetimeFigureOut">
              <a:rPr lang="bg-BG" smtClean="0"/>
              <a:t>3.11.2016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9415E07B-6C49-45E8-9BB0-876BFAD0C1D8}" type="slidenum">
              <a:rPr lang="bg-BG" smtClean="0"/>
              <a:t>‹#›</a:t>
            </a:fld>
            <a:endParaRPr lang="bg-BG"/>
          </a:p>
        </p:txBody>
      </p:sp>
    </p:spTree>
    <p:extLst>
      <p:ext uri="{BB962C8B-B14F-4D97-AF65-F5344CB8AC3E}">
        <p14:creationId xmlns:p14="http://schemas.microsoft.com/office/powerpoint/2010/main" val="2632813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bg-BG" dirty="0"/>
              <a:t>Редакт. стил загл. образец</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dirty="0"/>
              <a:t>Щракнете върху иконата, за да добавите картина</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dirty="0"/>
              <a:t>Редактиране на стиловете на текста в образеца</a:t>
            </a:r>
          </a:p>
        </p:txBody>
      </p:sp>
      <p:sp>
        <p:nvSpPr>
          <p:cNvPr id="5" name="Date Placeholder 4"/>
          <p:cNvSpPr>
            <a:spLocks noGrp="1"/>
          </p:cNvSpPr>
          <p:nvPr>
            <p:ph type="dt" sz="half" idx="10"/>
          </p:nvPr>
        </p:nvSpPr>
        <p:spPr/>
        <p:txBody>
          <a:bodyPr/>
          <a:lstStyle/>
          <a:p>
            <a:fld id="{3E104224-5F53-4681-B114-4FDA2DEB297A}" type="datetimeFigureOut">
              <a:rPr lang="bg-BG" smtClean="0"/>
              <a:t>3.11.2016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9415E07B-6C49-45E8-9BB0-876BFAD0C1D8}" type="slidenum">
              <a:rPr lang="bg-BG" smtClean="0"/>
              <a:t>‹#›</a:t>
            </a:fld>
            <a:endParaRPr lang="bg-BG"/>
          </a:p>
        </p:txBody>
      </p:sp>
    </p:spTree>
    <p:extLst>
      <p:ext uri="{BB962C8B-B14F-4D97-AF65-F5344CB8AC3E}">
        <p14:creationId xmlns:p14="http://schemas.microsoft.com/office/powerpoint/2010/main" val="4087269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bg-BG" dirty="0"/>
              <a:t>Редакт. стил загл. образец</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bg-BG" dirty="0"/>
              <a:t>Редактиране на стиловете на текста в образеца</a:t>
            </a:r>
          </a:p>
          <a:p>
            <a:pPr lvl="1"/>
            <a:r>
              <a:rPr lang="bg-BG" dirty="0"/>
              <a:t>Второ ниво</a:t>
            </a:r>
          </a:p>
          <a:p>
            <a:pPr lvl="2"/>
            <a:r>
              <a:rPr lang="bg-BG" dirty="0"/>
              <a:t>Трето ниво</a:t>
            </a:r>
          </a:p>
          <a:p>
            <a:pPr lvl="3"/>
            <a:r>
              <a:rPr lang="bg-BG" dirty="0"/>
              <a:t>Четвърто ниво</a:t>
            </a:r>
          </a:p>
          <a:p>
            <a:pPr lvl="4"/>
            <a:r>
              <a:rPr lang="bg-BG" dirty="0"/>
              <a:t>Пето ниво</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3E104224-5F53-4681-B114-4FDA2DEB297A}" type="datetimeFigureOut">
              <a:rPr lang="bg-BG" smtClean="0"/>
              <a:t>3.11.2016 г.</a:t>
            </a:fld>
            <a:endParaRPr lang="bg-BG"/>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bg-BG"/>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9415E07B-6C49-45E8-9BB0-876BFAD0C1D8}" type="slidenum">
              <a:rPr lang="bg-BG" smtClean="0"/>
              <a:t>‹#›</a:t>
            </a:fld>
            <a:endParaRPr lang="bg-BG"/>
          </a:p>
        </p:txBody>
      </p:sp>
    </p:spTree>
    <p:extLst>
      <p:ext uri="{BB962C8B-B14F-4D97-AF65-F5344CB8AC3E}">
        <p14:creationId xmlns:p14="http://schemas.microsoft.com/office/powerpoint/2010/main" val="284742655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ctrTitle"/>
          </p:nvPr>
        </p:nvSpPr>
        <p:spPr/>
        <p:txBody>
          <a:bodyPr/>
          <a:lstStyle/>
          <a:p>
            <a:r>
              <a:rPr lang="bg-BG" dirty="0"/>
              <a:t>ТаЛусни растения. Водорасли.</a:t>
            </a:r>
          </a:p>
        </p:txBody>
      </p:sp>
      <p:sp>
        <p:nvSpPr>
          <p:cNvPr id="3" name="Подзаглавие 2"/>
          <p:cNvSpPr>
            <a:spLocks noGrp="1"/>
          </p:cNvSpPr>
          <p:nvPr>
            <p:ph type="subTitle" idx="1"/>
          </p:nvPr>
        </p:nvSpPr>
        <p:spPr/>
        <p:txBody>
          <a:bodyPr vert="horz" lIns="91440" tIns="45720" rIns="91440" bIns="45720" rtlCol="0" anchor="t">
            <a:normAutofit/>
          </a:bodyPr>
          <a:lstStyle/>
          <a:p>
            <a:r>
              <a:rPr lang="bg-BG" sz="4400" b="1" dirty="0"/>
              <a:t>Презентация на  Росица Илиева и Ивелина Кунина от 7а клас</a:t>
            </a:r>
            <a:endParaRPr lang="bg-BG" dirty="0">
              <a:solidFill>
                <a:schemeClr val="tx1"/>
              </a:solidFill>
            </a:endParaRPr>
          </a:p>
        </p:txBody>
      </p:sp>
    </p:spTree>
    <p:extLst>
      <p:ext uri="{BB962C8B-B14F-4D97-AF65-F5344CB8AC3E}">
        <p14:creationId xmlns:p14="http://schemas.microsoft.com/office/powerpoint/2010/main" val="3319710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3" name="applause.wav"/>
          </p:stSnd>
        </p:sndAc>
      </p:transition>
    </mc:Choice>
    <mc:Fallback xmlns="">
      <p:transition spd="slow">
        <p:fade/>
        <p:sndAc>
          <p:stSnd>
            <p:snd r:embed="rId4" name="applause.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b="1" i="1" dirty="0">
                <a:solidFill>
                  <a:srgbClr val="7C891D"/>
                </a:solidFill>
              </a:rPr>
              <a:t>Многообразие на водораслите</a:t>
            </a:r>
          </a:p>
        </p:txBody>
      </p:sp>
      <p:sp>
        <p:nvSpPr>
          <p:cNvPr id="5" name="Текстов контейнер 4"/>
          <p:cNvSpPr>
            <a:spLocks noGrp="1"/>
          </p:cNvSpPr>
          <p:nvPr>
            <p:ph type="body" idx="1"/>
          </p:nvPr>
        </p:nvSpPr>
        <p:spPr>
          <a:xfrm>
            <a:off x="1076325" y="1960563"/>
            <a:ext cx="4555300" cy="2006600"/>
          </a:xfrm>
        </p:spPr>
        <p:txBody>
          <a:bodyPr>
            <a:normAutofit fontScale="92500"/>
          </a:bodyPr>
          <a:lstStyle/>
          <a:p>
            <a:pPr algn="just"/>
            <a:r>
              <a:rPr lang="bg-BG" b="0" dirty="0"/>
              <a:t>Спиралният жабуняк е зелено водорасло, което е разпространено в сладки води. Талусът му е неразклонена нишка, свободно плаваща във водата. Всяка клетка на талуса има по един лентовиден </a:t>
            </a:r>
            <a:endParaRPr lang="bg-BG" dirty="0"/>
          </a:p>
        </p:txBody>
      </p:sp>
      <p:pic>
        <p:nvPicPr>
          <p:cNvPr id="4" name="Контейнер за съдържание 3" descr="pic_878.jpg"/>
          <p:cNvPicPr>
            <a:picLocks noGrp="1" noChangeAspect="1"/>
          </p:cNvPicPr>
          <p:nvPr>
            <p:ph sz="half" idx="2"/>
          </p:nvPr>
        </p:nvPicPr>
        <p:blipFill>
          <a:blip r:embed="rId3"/>
          <a:stretch>
            <a:fillRect/>
          </a:stretch>
        </p:blipFill>
        <p:spPr>
          <a:xfrm>
            <a:off x="1143000" y="3981450"/>
            <a:ext cx="1914525" cy="2381250"/>
          </a:xfrm>
          <a:prstGeom prst="rect">
            <a:avLst/>
          </a:prstGeom>
          <a:ln>
            <a:noFill/>
          </a:ln>
          <a:effectLst>
            <a:softEdge rad="112500"/>
          </a:effectLst>
        </p:spPr>
      </p:pic>
      <p:sp>
        <p:nvSpPr>
          <p:cNvPr id="6" name="Текстов контейнер 5"/>
          <p:cNvSpPr>
            <a:spLocks noGrp="1"/>
          </p:cNvSpPr>
          <p:nvPr>
            <p:ph type="body" sz="quarter" idx="3"/>
          </p:nvPr>
        </p:nvSpPr>
        <p:spPr>
          <a:xfrm>
            <a:off x="6269038" y="1998663"/>
            <a:ext cx="4754562" cy="2058393"/>
          </a:xfrm>
        </p:spPr>
        <p:txBody>
          <a:bodyPr>
            <a:normAutofit lnSpcReduction="10000"/>
          </a:bodyPr>
          <a:lstStyle/>
          <a:p>
            <a:r>
              <a:rPr lang="bg-BG" b="0" dirty="0"/>
              <a:t>Морската салата е зелено водорасло, което живее в солени води. Тя има </a:t>
            </a:r>
            <a:r>
              <a:rPr lang="bg-BG" b="0" dirty="0" err="1"/>
              <a:t>пластинковиден</a:t>
            </a:r>
            <a:r>
              <a:rPr lang="bg-BG" b="0" dirty="0"/>
              <a:t> </a:t>
            </a:r>
            <a:r>
              <a:rPr lang="bg-BG" b="0" dirty="0" err="1"/>
              <a:t>талус</a:t>
            </a:r>
            <a:r>
              <a:rPr lang="bg-BG" b="0" dirty="0"/>
              <a:t>. Обикновено е прикрепена към дъното, но се срещат и </a:t>
            </a:r>
            <a:r>
              <a:rPr lang="bg-BG" b="0" dirty="0" err="1"/>
              <a:t>неприкрепени</a:t>
            </a:r>
            <a:r>
              <a:rPr lang="bg-BG" b="0" dirty="0"/>
              <a:t> форми.</a:t>
            </a:r>
          </a:p>
        </p:txBody>
      </p:sp>
      <p:pic>
        <p:nvPicPr>
          <p:cNvPr id="9" name="Контейнер за съдържание 8" descr="zx620y348r_504984.jpg"/>
          <p:cNvPicPr>
            <a:picLocks noGrp="1" noChangeAspect="1"/>
          </p:cNvPicPr>
          <p:nvPr>
            <p:ph sz="quarter" idx="4"/>
          </p:nvPr>
        </p:nvPicPr>
        <p:blipFill>
          <a:blip r:embed="rId4"/>
          <a:stretch>
            <a:fillRect/>
          </a:stretch>
        </p:blipFill>
        <p:spPr>
          <a:xfrm>
            <a:off x="8343900" y="4514850"/>
            <a:ext cx="2981237" cy="1655327"/>
          </a:xfrm>
          <a:prstGeom prst="rect">
            <a:avLst/>
          </a:prstGeom>
          <a:ln>
            <a:noFill/>
          </a:ln>
          <a:effectLst>
            <a:softEdge rad="112500"/>
          </a:effectLst>
        </p:spPr>
      </p:pic>
      <p:sp>
        <p:nvSpPr>
          <p:cNvPr id="8" name="Текстово поле 7"/>
          <p:cNvSpPr txBox="1"/>
          <p:nvPr/>
        </p:nvSpPr>
        <p:spPr>
          <a:xfrm>
            <a:off x="3486150" y="3886200"/>
            <a:ext cx="2743200" cy="400110"/>
          </a:xfrm>
          <a:prstGeom prst="rect">
            <a:avLst/>
          </a:prstGeom>
        </p:spPr>
        <p:txBody>
          <a:bodyPr rtlCol="0">
            <a:spAutoFit/>
          </a:bodyPr>
          <a:lstStyle/>
          <a:p>
            <a:pPr algn="ctr"/>
            <a:r>
              <a:rPr lang="bg-BG" sz="2000" dirty="0" err="1">
                <a:solidFill>
                  <a:srgbClr val="A6B727"/>
                </a:solidFill>
              </a:rPr>
              <a:t>хлоропласт</a:t>
            </a:r>
          </a:p>
        </p:txBody>
      </p:sp>
      <p:cxnSp>
        <p:nvCxnSpPr>
          <p:cNvPr id="11" name="Съединител: извита линия 10"/>
          <p:cNvCxnSpPr/>
          <p:nvPr/>
        </p:nvCxnSpPr>
        <p:spPr>
          <a:xfrm>
            <a:off x="7381875" y="4087483"/>
            <a:ext cx="914400" cy="914400"/>
          </a:xfrm>
          <a:prstGeom prst="curvedConnector3">
            <a:avLst/>
          </a:prstGeom>
          <a:ln>
            <a:solidFill>
              <a:schemeClr val="accent1"/>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2" name="Съединител: извита линия 11"/>
          <p:cNvCxnSpPr/>
          <p:nvPr/>
        </p:nvCxnSpPr>
        <p:spPr>
          <a:xfrm rot="10800000" flipV="1">
            <a:off x="3315015" y="4339461"/>
            <a:ext cx="950825" cy="914400"/>
          </a:xfrm>
          <a:prstGeom prst="curvedConnector3">
            <a:avLst/>
          </a:prstGeom>
          <a:ln>
            <a:headEnd type="none"/>
            <a:tailEnd type="arrow"/>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4806485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down)">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down)">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лавие 6"/>
          <p:cNvSpPr>
            <a:spLocks noGrp="1"/>
          </p:cNvSpPr>
          <p:nvPr>
            <p:ph type="title"/>
          </p:nvPr>
        </p:nvSpPr>
        <p:spPr/>
        <p:txBody>
          <a:bodyPr/>
          <a:lstStyle/>
          <a:p>
            <a:r>
              <a:rPr lang="bg-BG" b="1" i="1" dirty="0">
                <a:solidFill>
                  <a:srgbClr val="7C891D"/>
                </a:solidFill>
              </a:rPr>
              <a:t>Многообразие на водораслите</a:t>
            </a:r>
          </a:p>
        </p:txBody>
      </p:sp>
      <p:sp>
        <p:nvSpPr>
          <p:cNvPr id="8" name="Контейнер за съдържание 7"/>
          <p:cNvSpPr>
            <a:spLocks noGrp="1"/>
          </p:cNvSpPr>
          <p:nvPr>
            <p:ph idx="1"/>
          </p:nvPr>
        </p:nvSpPr>
        <p:spPr/>
        <p:txBody>
          <a:bodyPr vert="horz" lIns="91440" tIns="45720" rIns="91440" bIns="45720" rtlCol="0" anchor="t">
            <a:normAutofit/>
          </a:bodyPr>
          <a:lstStyle/>
          <a:p>
            <a:r>
              <a:rPr lang="bg-BG" sz="3200" dirty="0">
                <a:solidFill>
                  <a:srgbClr val="525B13"/>
                </a:solidFill>
              </a:rPr>
              <a:t>Отдел Червени водорасли</a:t>
            </a:r>
          </a:p>
          <a:p>
            <a:pPr marL="45720" indent="0">
              <a:buNone/>
            </a:pPr>
            <a:r>
              <a:rPr lang="bg-BG" sz="2800" dirty="0">
                <a:solidFill>
                  <a:srgbClr val="A6B727"/>
                </a:solidFill>
              </a:rPr>
              <a:t>  Червените водорасли са с червено обагрен </a:t>
            </a:r>
            <a:r>
              <a:rPr lang="bg-BG" sz="2800" dirty="0" err="1">
                <a:solidFill>
                  <a:srgbClr val="A6B727"/>
                </a:solidFill>
              </a:rPr>
              <a:t>талус</a:t>
            </a:r>
            <a:r>
              <a:rPr lang="bg-BG" sz="2800" dirty="0">
                <a:solidFill>
                  <a:srgbClr val="A6B727"/>
                </a:solidFill>
              </a:rPr>
              <a:t>. В </a:t>
            </a:r>
            <a:r>
              <a:rPr lang="bg-BG" sz="2800" dirty="0" err="1">
                <a:solidFill>
                  <a:srgbClr val="A6B727"/>
                </a:solidFill>
              </a:rPr>
              <a:t>хлоропластите</a:t>
            </a:r>
            <a:r>
              <a:rPr lang="bg-BG" sz="2800" dirty="0">
                <a:solidFill>
                  <a:srgbClr val="A6B727"/>
                </a:solidFill>
              </a:rPr>
              <a:t> им преобладават червените багрила. </a:t>
            </a:r>
            <a:r>
              <a:rPr lang="bg-BG" sz="2800" dirty="0" err="1">
                <a:solidFill>
                  <a:srgbClr val="A6B727"/>
                </a:solidFill>
              </a:rPr>
              <a:t>Талусът</a:t>
            </a:r>
            <a:r>
              <a:rPr lang="bg-BG" sz="2800" dirty="0">
                <a:solidFill>
                  <a:srgbClr val="A6B727"/>
                </a:solidFill>
              </a:rPr>
              <a:t> може да бъде </a:t>
            </a:r>
            <a:r>
              <a:rPr lang="bg-BG" sz="2800" dirty="0" err="1">
                <a:solidFill>
                  <a:srgbClr val="A6B727"/>
                </a:solidFill>
              </a:rPr>
              <a:t>пластинковиден</a:t>
            </a:r>
            <a:r>
              <a:rPr lang="bg-BG" sz="2800" dirty="0">
                <a:solidFill>
                  <a:srgbClr val="A6B727"/>
                </a:solidFill>
              </a:rPr>
              <a:t>, например при червеното водорасло </a:t>
            </a:r>
            <a:r>
              <a:rPr lang="bg-BG" sz="2800" u="sng" dirty="0">
                <a:solidFill>
                  <a:srgbClr val="A6B727"/>
                </a:solidFill>
              </a:rPr>
              <a:t>порфира</a:t>
            </a:r>
            <a:r>
              <a:rPr lang="bg-BG" sz="2800" dirty="0">
                <a:solidFill>
                  <a:srgbClr val="A6B727"/>
                </a:solidFill>
              </a:rPr>
              <a:t>. Може да бъде и храстовидно разклонен,  какъвто е при </a:t>
            </a:r>
            <a:r>
              <a:rPr lang="bg-BG" sz="2800" u="sng" dirty="0" err="1">
                <a:solidFill>
                  <a:srgbClr val="A6B727"/>
                </a:solidFill>
              </a:rPr>
              <a:t>коралина</a:t>
            </a:r>
            <a:r>
              <a:rPr lang="bg-BG" sz="2800" dirty="0">
                <a:solidFill>
                  <a:srgbClr val="A6B727"/>
                </a:solidFill>
              </a:rPr>
              <a:t>. Червените водорасли обикновено са прикрепени към дъното и </a:t>
            </a:r>
            <a:r>
              <a:rPr lang="bg-BG" sz="2800" dirty="0" err="1">
                <a:solidFill>
                  <a:srgbClr val="A6B727"/>
                </a:solidFill>
              </a:rPr>
              <a:t>обитавт</a:t>
            </a:r>
            <a:r>
              <a:rPr lang="bg-BG" sz="2800" dirty="0">
                <a:solidFill>
                  <a:srgbClr val="A6B727"/>
                </a:solidFill>
              </a:rPr>
              <a:t> предимно солени води. </a:t>
            </a:r>
          </a:p>
        </p:txBody>
      </p:sp>
      <p:pic>
        <p:nvPicPr>
          <p:cNvPr id="9" name="Картина 8" descr="porphyry.jpg"/>
          <p:cNvPicPr>
            <a:picLocks noChangeAspect="1"/>
          </p:cNvPicPr>
          <p:nvPr/>
        </p:nvPicPr>
        <p:blipFill>
          <a:blip r:embed="rId3"/>
          <a:stretch>
            <a:fillRect/>
          </a:stretch>
        </p:blipFill>
        <p:spPr>
          <a:xfrm rot="5340000">
            <a:off x="9310025" y="209550"/>
            <a:ext cx="2743200" cy="2743200"/>
          </a:xfrm>
          <a:prstGeom prst="rect">
            <a:avLst/>
          </a:prstGeom>
          <a:ln>
            <a:noFill/>
          </a:ln>
          <a:effectLst>
            <a:softEdge rad="112500"/>
          </a:effectLst>
        </p:spPr>
      </p:pic>
      <p:sp>
        <p:nvSpPr>
          <p:cNvPr id="10" name="Стрелка надясно 9"/>
          <p:cNvSpPr/>
          <p:nvPr/>
        </p:nvSpPr>
        <p:spPr>
          <a:xfrm>
            <a:off x="8778559" y="1820863"/>
            <a:ext cx="479741"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Текстово поле 10"/>
          <p:cNvSpPr txBox="1"/>
          <p:nvPr/>
        </p:nvSpPr>
        <p:spPr>
          <a:xfrm>
            <a:off x="6353175" y="1863995"/>
            <a:ext cx="2743200" cy="400110"/>
          </a:xfrm>
          <a:prstGeom prst="rect">
            <a:avLst/>
          </a:prstGeom>
        </p:spPr>
        <p:txBody>
          <a:bodyPr rtlCol="0">
            <a:spAutoFit/>
          </a:bodyPr>
          <a:lstStyle/>
          <a:p>
            <a:pPr algn="ctr"/>
            <a:r>
              <a:rPr lang="bg-BG" sz="2000" b="1" i="1" dirty="0">
                <a:solidFill>
                  <a:srgbClr val="525B13"/>
                </a:solidFill>
              </a:rPr>
              <a:t>Порфира</a:t>
            </a:r>
          </a:p>
        </p:txBody>
      </p:sp>
    </p:spTree>
    <p:extLst>
      <p:ext uri="{BB962C8B-B14F-4D97-AF65-F5344CB8AC3E}">
        <p14:creationId xmlns:p14="http://schemas.microsoft.com/office/powerpoint/2010/main" val="2628082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b="1" i="1" dirty="0">
                <a:solidFill>
                  <a:srgbClr val="7C891D"/>
                </a:solidFill>
              </a:rPr>
              <a:t>Многообразие на водораслите</a:t>
            </a:r>
            <a:r>
              <a:rPr lang="bg-BG" dirty="0"/>
              <a:t> </a:t>
            </a:r>
          </a:p>
        </p:txBody>
      </p:sp>
      <p:sp>
        <p:nvSpPr>
          <p:cNvPr id="3" name="Контейнер за съдържание 2"/>
          <p:cNvSpPr>
            <a:spLocks noGrp="1"/>
          </p:cNvSpPr>
          <p:nvPr>
            <p:ph idx="1"/>
          </p:nvPr>
        </p:nvSpPr>
        <p:spPr/>
        <p:txBody>
          <a:bodyPr vert="horz" lIns="91440" tIns="45720" rIns="91440" bIns="45720" rtlCol="0" anchor="t">
            <a:normAutofit fontScale="92500"/>
          </a:bodyPr>
          <a:lstStyle/>
          <a:p>
            <a:r>
              <a:rPr lang="bg-BG" sz="3200" dirty="0">
                <a:solidFill>
                  <a:srgbClr val="525B13"/>
                </a:solidFill>
              </a:rPr>
              <a:t>Отдел Кафяви водорасли</a:t>
            </a:r>
          </a:p>
          <a:p>
            <a:pPr marL="45720" indent="0">
              <a:buNone/>
            </a:pPr>
            <a:r>
              <a:rPr lang="bg-BG" sz="2800" dirty="0">
                <a:solidFill>
                  <a:srgbClr val="A6B727"/>
                </a:solidFill>
              </a:rPr>
              <a:t>Кафявите водорасли имат кафяво или жълто-кафяво обагрен </a:t>
            </a:r>
            <a:r>
              <a:rPr lang="bg-BG" sz="2800" dirty="0" err="1">
                <a:solidFill>
                  <a:srgbClr val="A6B727"/>
                </a:solidFill>
              </a:rPr>
              <a:t>талус</a:t>
            </a:r>
            <a:r>
              <a:rPr lang="bg-BG" sz="2800" dirty="0">
                <a:solidFill>
                  <a:srgbClr val="A6B727"/>
                </a:solidFill>
              </a:rPr>
              <a:t>. В </a:t>
            </a:r>
            <a:r>
              <a:rPr lang="bg-BG" sz="2800" dirty="0" err="1">
                <a:solidFill>
                  <a:srgbClr val="A6B727"/>
                </a:solidFill>
              </a:rPr>
              <a:t>хлоропластите</a:t>
            </a:r>
            <a:r>
              <a:rPr lang="bg-BG" sz="2800" dirty="0">
                <a:solidFill>
                  <a:srgbClr val="A6B727"/>
                </a:solidFill>
              </a:rPr>
              <a:t> им преобладават кафявите и жълто-кафявите багрила. Тази група водорасли имат най-сложно устроен </a:t>
            </a:r>
            <a:r>
              <a:rPr lang="bg-BG" sz="2800" dirty="0" err="1">
                <a:solidFill>
                  <a:srgbClr val="A6B727"/>
                </a:solidFill>
              </a:rPr>
              <a:t>талус</a:t>
            </a:r>
            <a:r>
              <a:rPr lang="bg-BG" sz="2800" dirty="0">
                <a:solidFill>
                  <a:srgbClr val="A6B727"/>
                </a:solidFill>
              </a:rPr>
              <a:t>, който при някои видове наподобява корен, стъбло и листа. Кафявото водорасло </a:t>
            </a:r>
            <a:r>
              <a:rPr lang="bg-BG" sz="2800" u="sng" dirty="0" err="1">
                <a:solidFill>
                  <a:srgbClr val="A6B727"/>
                </a:solidFill>
              </a:rPr>
              <a:t>ламинария</a:t>
            </a:r>
            <a:r>
              <a:rPr lang="bg-BG" sz="2800" dirty="0">
                <a:solidFill>
                  <a:srgbClr val="A6B727"/>
                </a:solidFill>
              </a:rPr>
              <a:t> има </a:t>
            </a:r>
            <a:r>
              <a:rPr lang="bg-BG" sz="2800" dirty="0" err="1">
                <a:solidFill>
                  <a:srgbClr val="A6B727"/>
                </a:solidFill>
              </a:rPr>
              <a:t>талус</a:t>
            </a:r>
            <a:r>
              <a:rPr lang="bg-BG" sz="2800" dirty="0">
                <a:solidFill>
                  <a:srgbClr val="A6B727"/>
                </a:solidFill>
              </a:rPr>
              <a:t>, разделен на </a:t>
            </a:r>
            <a:r>
              <a:rPr lang="bg-BG" sz="2800" dirty="0" err="1">
                <a:solidFill>
                  <a:srgbClr val="A6B727"/>
                </a:solidFill>
              </a:rPr>
              <a:t>стъбловидна</a:t>
            </a:r>
            <a:r>
              <a:rPr lang="bg-BG" sz="2800" dirty="0">
                <a:solidFill>
                  <a:srgbClr val="A6B727"/>
                </a:solidFill>
              </a:rPr>
              <a:t> и листовидна част. Повечето кафяви водорасли са прикрепени, рядко се срещат </a:t>
            </a:r>
            <a:r>
              <a:rPr lang="bg-BG" sz="2800" dirty="0" err="1">
                <a:solidFill>
                  <a:srgbClr val="A6B727"/>
                </a:solidFill>
              </a:rPr>
              <a:t>неприкрепени</a:t>
            </a:r>
            <a:r>
              <a:rPr lang="bg-BG" sz="2800" dirty="0">
                <a:solidFill>
                  <a:srgbClr val="A6B727"/>
                </a:solidFill>
              </a:rPr>
              <a:t> видове. Разпространени са в моретата и океаните. Някои от тях достигат големи размери (като </a:t>
            </a:r>
            <a:r>
              <a:rPr lang="bg-BG" sz="2800" u="sng" dirty="0" err="1">
                <a:solidFill>
                  <a:srgbClr val="A6B727"/>
                </a:solidFill>
              </a:rPr>
              <a:t>макроцистиса</a:t>
            </a:r>
            <a:r>
              <a:rPr lang="bg-BG" sz="2800" dirty="0">
                <a:solidFill>
                  <a:srgbClr val="A6B727"/>
                </a:solidFill>
              </a:rPr>
              <a:t>) до 30-40м. дължина. </a:t>
            </a:r>
          </a:p>
        </p:txBody>
      </p:sp>
      <p:pic>
        <p:nvPicPr>
          <p:cNvPr id="4" name="Картина 3" descr="9af23f9ab0a7c49add3dc649dbb16c81.jpg"/>
          <p:cNvPicPr>
            <a:picLocks noChangeAspect="1"/>
          </p:cNvPicPr>
          <p:nvPr/>
        </p:nvPicPr>
        <p:blipFill>
          <a:blip r:embed="rId3"/>
          <a:stretch>
            <a:fillRect/>
          </a:stretch>
        </p:blipFill>
        <p:spPr>
          <a:xfrm>
            <a:off x="9086850" y="409575"/>
            <a:ext cx="2743200" cy="2055972"/>
          </a:xfrm>
          <a:prstGeom prst="rect">
            <a:avLst/>
          </a:prstGeom>
          <a:ln>
            <a:noFill/>
          </a:ln>
          <a:effectLst>
            <a:softEdge rad="112500"/>
          </a:effectLst>
        </p:spPr>
      </p:pic>
      <p:sp>
        <p:nvSpPr>
          <p:cNvPr id="5" name="Стрелка надясно 4"/>
          <p:cNvSpPr/>
          <p:nvPr/>
        </p:nvSpPr>
        <p:spPr>
          <a:xfrm>
            <a:off x="8559612" y="1724025"/>
            <a:ext cx="512951"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 name="Текстово поле 5"/>
          <p:cNvSpPr txBox="1"/>
          <p:nvPr/>
        </p:nvSpPr>
        <p:spPr>
          <a:xfrm>
            <a:off x="6331121" y="1745591"/>
            <a:ext cx="2743200" cy="400110"/>
          </a:xfrm>
          <a:prstGeom prst="rect">
            <a:avLst/>
          </a:prstGeom>
        </p:spPr>
        <p:txBody>
          <a:bodyPr rtlCol="0">
            <a:spAutoFit/>
          </a:bodyPr>
          <a:lstStyle/>
          <a:p>
            <a:pPr algn="ctr"/>
            <a:r>
              <a:rPr lang="bg-BG" sz="2000" b="1" i="1" dirty="0" err="1">
                <a:solidFill>
                  <a:srgbClr val="A6B727"/>
                </a:solidFill>
              </a:rPr>
              <a:t>ламинария</a:t>
            </a:r>
          </a:p>
        </p:txBody>
      </p:sp>
    </p:spTree>
    <p:extLst>
      <p:ext uri="{BB962C8B-B14F-4D97-AF65-F5344CB8AC3E}">
        <p14:creationId xmlns:p14="http://schemas.microsoft.com/office/powerpoint/2010/main" val="383126441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b="1" i="1" dirty="0">
                <a:solidFill>
                  <a:srgbClr val="7C891D"/>
                </a:solidFill>
              </a:rPr>
              <a:t>Значение на водораслите</a:t>
            </a:r>
          </a:p>
        </p:txBody>
      </p:sp>
      <p:sp>
        <p:nvSpPr>
          <p:cNvPr id="3" name="Контейнер за съдържание 2"/>
          <p:cNvSpPr>
            <a:spLocks noGrp="1"/>
          </p:cNvSpPr>
          <p:nvPr>
            <p:ph idx="1"/>
          </p:nvPr>
        </p:nvSpPr>
        <p:spPr/>
        <p:txBody>
          <a:bodyPr vert="horz" lIns="91440" tIns="45720" rIns="91440" bIns="45720" rtlCol="0" anchor="t">
            <a:normAutofit/>
          </a:bodyPr>
          <a:lstStyle/>
          <a:p>
            <a:r>
              <a:rPr lang="bg-BG" sz="2800" dirty="0"/>
              <a:t>Водораслите синтезират хранителни вещества или обогатяват водните басейни с кислород. Така осигуряват кислород и храна за животните, обитаващи водните  басейни. Те участват активно в кръговрата на веществата в природата. Някои червени и кафяви водорасли имат приложение в хранителната и фармацевтичната промишленост.</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7766" y="4473614"/>
            <a:ext cx="2805654" cy="210424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595657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b="1" i="1" dirty="0" smtClean="0">
                <a:solidFill>
                  <a:schemeClr val="accent1">
                    <a:lumMod val="75000"/>
                  </a:schemeClr>
                </a:solidFill>
              </a:rPr>
              <a:t>Интересни факти</a:t>
            </a:r>
            <a:endParaRPr lang="en-GB" b="1" i="1" dirty="0">
              <a:solidFill>
                <a:schemeClr val="accent1">
                  <a:lumMod val="75000"/>
                </a:schemeClr>
              </a:solidFill>
            </a:endParaRPr>
          </a:p>
        </p:txBody>
      </p:sp>
      <p:sp>
        <p:nvSpPr>
          <p:cNvPr id="3" name="Content Placeholder 2"/>
          <p:cNvSpPr>
            <a:spLocks noGrp="1"/>
          </p:cNvSpPr>
          <p:nvPr>
            <p:ph idx="1"/>
          </p:nvPr>
        </p:nvSpPr>
        <p:spPr/>
        <p:txBody>
          <a:bodyPr>
            <a:normAutofit/>
          </a:bodyPr>
          <a:lstStyle/>
          <a:p>
            <a:r>
              <a:rPr lang="ru-RU" sz="2800" dirty="0"/>
              <a:t>Всички водорасли са еукариоти и имат хлоропласти. Повечето видове се причисляват към царствата протиста или растения. Водораслите включват едноклетъчни, многоклетъчни или колониални организми. </a:t>
            </a:r>
            <a:endParaRPr lang="en-GB"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1084" y="3646024"/>
            <a:ext cx="4039825" cy="2703010"/>
          </a:xfrm>
          <a:prstGeom prst="roundRect">
            <a:avLst>
              <a:gd name="adj" fmla="val 16667"/>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extLst>
      <p:ext uri="{BB962C8B-B14F-4D97-AF65-F5344CB8AC3E}">
        <p14:creationId xmlns:p14="http://schemas.microsoft.com/office/powerpoint/2010/main" val="375809281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b="1" i="1" dirty="0">
                <a:solidFill>
                  <a:schemeClr val="accent1">
                    <a:lumMod val="75000"/>
                  </a:schemeClr>
                </a:solidFill>
              </a:rPr>
              <a:t>Интересни факти</a:t>
            </a:r>
            <a:endParaRPr lang="en-GB" dirty="0"/>
          </a:p>
        </p:txBody>
      </p:sp>
      <p:sp>
        <p:nvSpPr>
          <p:cNvPr id="3" name="Content Placeholder 2"/>
          <p:cNvSpPr>
            <a:spLocks noGrp="1"/>
          </p:cNvSpPr>
          <p:nvPr>
            <p:ph idx="1"/>
          </p:nvPr>
        </p:nvSpPr>
        <p:spPr/>
        <p:txBody>
          <a:bodyPr>
            <a:normAutofit lnSpcReduction="10000"/>
          </a:bodyPr>
          <a:lstStyle/>
          <a:p>
            <a:r>
              <a:rPr lang="ru-RU" dirty="0"/>
              <a:t> Планктонът представлява съвкупност от организми, които населяват водните пластове. Те извършват бавни движения или се носят пасивно от водата. Обикновено са дребни. Видовете са:</a:t>
            </a:r>
            <a:br>
              <a:rPr lang="ru-RU" dirty="0"/>
            </a:br>
            <a:r>
              <a:rPr lang="ru-RU" dirty="0"/>
              <a:t>  </a:t>
            </a:r>
            <a:r>
              <a:rPr lang="ru-RU" b="1" dirty="0"/>
              <a:t>фитопланктон</a:t>
            </a:r>
            <a:r>
              <a:rPr lang="ru-RU" dirty="0"/>
              <a:t> - съставен от растения, в горните слоеве </a:t>
            </a:r>
            <a:br>
              <a:rPr lang="ru-RU" dirty="0"/>
            </a:br>
            <a:r>
              <a:rPr lang="ru-RU" dirty="0"/>
              <a:t>  </a:t>
            </a:r>
            <a:r>
              <a:rPr lang="ru-RU" b="1" dirty="0"/>
              <a:t>зоопланктон</a:t>
            </a:r>
            <a:r>
              <a:rPr lang="ru-RU" dirty="0"/>
              <a:t> — от </a:t>
            </a:r>
            <a:r>
              <a:rPr lang="ru-RU" dirty="0" smtClean="0"/>
              <a:t>животни</a:t>
            </a:r>
            <a:r>
              <a:rPr lang="bg-BG" dirty="0"/>
              <a:t>.</a:t>
            </a:r>
            <a:r>
              <a:rPr lang="ru-RU" dirty="0"/>
              <a:t/>
            </a:r>
            <a:br>
              <a:rPr lang="ru-RU" dirty="0"/>
            </a:br>
            <a:r>
              <a:rPr lang="ru-RU" dirty="0"/>
              <a:t>  При определени условия </a:t>
            </a:r>
            <a:r>
              <a:rPr lang="ru-RU" b="1" dirty="0"/>
              <a:t>океанският фитопланктон</a:t>
            </a:r>
            <a:r>
              <a:rPr lang="ru-RU" dirty="0"/>
              <a:t> започва ускорено да увеличава своята биомаса, образувайки гъст видим слой точно под повърхността на водата. Това е така наречената еутрофикация, известна още като цъфтеж на водораслите или „цъфтеж на водата”. </a:t>
            </a:r>
            <a:br>
              <a:rPr lang="ru-RU" dirty="0"/>
            </a:br>
            <a:r>
              <a:rPr lang="ru-RU" dirty="0"/>
              <a:t>  Kогато водата се раздвижи, вълните засияват в мека синя, зелена или червена светлина. Причинителят на този невероятен феномен е малък едноклетъчен организъм, вид планктон, който отделя светлина, когато нещо наруши спокойствието му. Учените са нарекли биолуминисцентният цъфтеж на представителите на Noctiluca scintillans „червено течение”. </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8791" y="146062"/>
            <a:ext cx="2613493" cy="1741240"/>
          </a:xfrm>
          <a:prstGeom prst="rect">
            <a:avLst/>
          </a:prstGeom>
          <a:solidFill>
            <a:srgbClr val="FFFFFF">
              <a:shade val="85000"/>
            </a:srgbClr>
          </a:solidFill>
          <a:ln w="190500" cap="sq">
            <a:solidFill>
              <a:schemeClr val="accent1">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5399183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b="1" i="1" dirty="0">
                <a:solidFill>
                  <a:schemeClr val="accent1">
                    <a:lumMod val="75000"/>
                  </a:schemeClr>
                </a:solidFill>
              </a:rPr>
              <a:t>Интересни факти</a:t>
            </a:r>
            <a:endParaRPr lang="en-GB" dirty="0"/>
          </a:p>
        </p:txBody>
      </p:sp>
      <p:sp>
        <p:nvSpPr>
          <p:cNvPr id="3" name="Content Placeholder 2"/>
          <p:cNvSpPr>
            <a:spLocks noGrp="1"/>
          </p:cNvSpPr>
          <p:nvPr>
            <p:ph idx="1"/>
          </p:nvPr>
        </p:nvSpPr>
        <p:spPr/>
        <p:txBody>
          <a:bodyPr/>
          <a:lstStyle/>
          <a:p>
            <a:pPr fontAlgn="base"/>
            <a:r>
              <a:rPr lang="bg-BG" sz="2800" i="1" dirty="0"/>
              <a:t>Заливът в Тояма, Япония</a:t>
            </a:r>
            <a:endParaRPr lang="ru-RU" sz="2800" dirty="0" smtClean="0"/>
          </a:p>
          <a:p>
            <a:pPr fontAlgn="base"/>
            <a:r>
              <a:rPr lang="ru-RU" sz="2800" dirty="0" smtClean="0"/>
              <a:t>Този </a:t>
            </a:r>
            <a:r>
              <a:rPr lang="ru-RU" sz="2800" dirty="0"/>
              <a:t>залив е малко по-различен от другите. Всяко друго от местата свети заради водораслите. В Тояма обаче светлината идва не от фитопланктона, а от от фосфоресциращо същество, наричано светеща сепия.</a:t>
            </a:r>
          </a:p>
          <a:p>
            <a:pPr fontAlgn="base"/>
            <a:r>
              <a:rPr lang="ru-RU" sz="2800" dirty="0"/>
              <a:t>Всяка година от март до юни заливът се изпълва с милиони от тези малки сепийки, които идват от дълбините на океана, за да се размножават.</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809704" y="161679"/>
            <a:ext cx="2513596" cy="2035891"/>
          </a:xfrm>
          <a:prstGeom prst="roundRect">
            <a:avLst>
              <a:gd name="adj" fmla="val 4167"/>
            </a:avLst>
          </a:prstGeom>
          <a:solidFill>
            <a:srgbClr val="FFFFFF"/>
          </a:solidFill>
          <a:ln w="76200" cap="sq">
            <a:solidFill>
              <a:schemeClr val="accent1">
                <a:lumMod val="40000"/>
                <a:lumOff val="6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6290470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лавие 3"/>
          <p:cNvSpPr>
            <a:spLocks noGrp="1"/>
          </p:cNvSpPr>
          <p:nvPr>
            <p:ph type="ctrTitle"/>
          </p:nvPr>
        </p:nvSpPr>
        <p:spPr>
          <a:xfrm>
            <a:off x="1078254" y="2340859"/>
            <a:ext cx="9966960" cy="2926080"/>
          </a:xfrm>
        </p:spPr>
        <p:txBody>
          <a:bodyPr/>
          <a:lstStyle/>
          <a:p>
            <a:r>
              <a:rPr lang="bg-BG" dirty="0"/>
              <a:t>Благодарим за </a:t>
            </a:r>
            <a:r>
              <a:rPr lang="bg-BG" dirty="0" smtClean="0"/>
              <a:t/>
            </a:r>
            <a:br>
              <a:rPr lang="bg-BG" dirty="0" smtClean="0"/>
            </a:br>
            <a:r>
              <a:rPr lang="bg-BG" dirty="0"/>
              <a:t/>
            </a:r>
            <a:br>
              <a:rPr lang="bg-BG" dirty="0"/>
            </a:br>
            <a:r>
              <a:rPr lang="bg-BG" dirty="0" smtClean="0"/>
              <a:t>вниманието</a:t>
            </a:r>
            <a:endParaRPr lang="bg-BG" dirty="0"/>
          </a:p>
        </p:txBody>
      </p:sp>
    </p:spTree>
    <p:extLst>
      <p:ext uri="{BB962C8B-B14F-4D97-AF65-F5344CB8AC3E}">
        <p14:creationId xmlns:p14="http://schemas.microsoft.com/office/powerpoint/2010/main" val="1684563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3" name="applause.wav"/>
          </p:stSnd>
        </p:sndAc>
      </p:transition>
    </mc:Choice>
    <mc:Fallback xmlns="">
      <p:transition spd="slow">
        <p:fade/>
        <p:sndAc>
          <p:stSnd>
            <p:snd r:embed="rId4"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116330" y="537210"/>
            <a:ext cx="9875520" cy="1356360"/>
          </a:xfrm>
        </p:spPr>
        <p:style>
          <a:lnRef idx="2">
            <a:schemeClr val="accent1"/>
          </a:lnRef>
          <a:fillRef idx="1">
            <a:schemeClr val="lt1"/>
          </a:fillRef>
          <a:effectRef idx="0">
            <a:schemeClr val="accent1"/>
          </a:effectRef>
          <a:fontRef idx="minor">
            <a:schemeClr val="dk1"/>
          </a:fontRef>
        </p:style>
        <p:txBody>
          <a:bodyPr/>
          <a:lstStyle/>
          <a:p>
            <a:r>
              <a:rPr lang="bg-BG" b="1" i="1" dirty="0">
                <a:solidFill>
                  <a:srgbClr val="7C891D"/>
                </a:solidFill>
              </a:rPr>
              <a:t>Съдържание</a:t>
            </a:r>
          </a:p>
        </p:txBody>
      </p:sp>
      <p:sp>
        <p:nvSpPr>
          <p:cNvPr id="3" name="Контейнер за съдържание 2"/>
          <p:cNvSpPr>
            <a:spLocks noGrp="1"/>
          </p:cNvSpPr>
          <p:nvPr>
            <p:ph idx="1"/>
          </p:nvPr>
        </p:nvSpPr>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fontScale="92500" lnSpcReduction="20000"/>
          </a:bodyPr>
          <a:lstStyle/>
          <a:p>
            <a:pPr marL="45720" indent="0">
              <a:buNone/>
            </a:pPr>
            <a:r>
              <a:rPr lang="bg-BG" sz="2800" dirty="0">
                <a:solidFill>
                  <a:srgbClr val="A6B727"/>
                </a:solidFill>
              </a:rPr>
              <a:t>1. Характеристика </a:t>
            </a:r>
          </a:p>
          <a:p>
            <a:pPr marL="45720" indent="0">
              <a:buNone/>
            </a:pPr>
            <a:r>
              <a:rPr lang="bg-BG" sz="2800" dirty="0">
                <a:solidFill>
                  <a:srgbClr val="A6B727"/>
                </a:solidFill>
              </a:rPr>
              <a:t>2. Размножаване </a:t>
            </a:r>
          </a:p>
          <a:p>
            <a:pPr marL="45720" indent="0">
              <a:buNone/>
            </a:pPr>
            <a:r>
              <a:rPr lang="bg-BG" sz="2800" dirty="0">
                <a:solidFill>
                  <a:srgbClr val="A6B727"/>
                </a:solidFill>
              </a:rPr>
              <a:t>- безполово </a:t>
            </a:r>
          </a:p>
          <a:p>
            <a:pPr marL="45720" indent="0">
              <a:buNone/>
            </a:pPr>
            <a:r>
              <a:rPr lang="bg-BG" sz="2800" dirty="0">
                <a:solidFill>
                  <a:srgbClr val="A6B727"/>
                </a:solidFill>
              </a:rPr>
              <a:t>- полово</a:t>
            </a:r>
          </a:p>
          <a:p>
            <a:pPr marL="45720" indent="0">
              <a:buNone/>
            </a:pPr>
            <a:r>
              <a:rPr lang="bg-BG" sz="2800" dirty="0">
                <a:solidFill>
                  <a:srgbClr val="A6B727"/>
                </a:solidFill>
              </a:rPr>
              <a:t>3. Многообразие на водораслите</a:t>
            </a:r>
          </a:p>
          <a:p>
            <a:pPr marL="45720" indent="0">
              <a:buNone/>
            </a:pPr>
            <a:r>
              <a:rPr lang="bg-BG" sz="2800" dirty="0">
                <a:solidFill>
                  <a:srgbClr val="A6B727"/>
                </a:solidFill>
              </a:rPr>
              <a:t>- Отдел Зелени водорасли </a:t>
            </a:r>
          </a:p>
          <a:p>
            <a:pPr marL="45720" indent="0">
              <a:buNone/>
            </a:pPr>
            <a:r>
              <a:rPr lang="bg-BG" sz="2800" dirty="0">
                <a:solidFill>
                  <a:srgbClr val="A6B727"/>
                </a:solidFill>
              </a:rPr>
              <a:t>- Отдел Червени водорасли</a:t>
            </a:r>
          </a:p>
          <a:p>
            <a:pPr marL="45720" indent="0">
              <a:buNone/>
            </a:pPr>
            <a:r>
              <a:rPr lang="bg-BG" sz="2800" dirty="0">
                <a:solidFill>
                  <a:srgbClr val="A6B727"/>
                </a:solidFill>
              </a:rPr>
              <a:t>- Отдел Кафяви водорасли </a:t>
            </a:r>
          </a:p>
          <a:p>
            <a:pPr marL="45720" indent="0">
              <a:buNone/>
            </a:pPr>
            <a:r>
              <a:rPr lang="bg-BG" sz="2800" dirty="0">
                <a:solidFill>
                  <a:srgbClr val="A6B727"/>
                </a:solidFill>
              </a:rPr>
              <a:t>4. Значение на водораслите</a:t>
            </a:r>
          </a:p>
          <a:p>
            <a:pPr marL="45720" indent="0">
              <a:buNone/>
            </a:pPr>
            <a:endParaRPr lang="bg-BG" dirty="0">
              <a:solidFill>
                <a:schemeClr val="tx1"/>
              </a:solidFill>
            </a:endParaRPr>
          </a:p>
          <a:p>
            <a:pPr marL="45720" indent="0">
              <a:buNone/>
            </a:pPr>
            <a:endParaRPr lang="bg-BG" dirty="0">
              <a:solidFill>
                <a:schemeClr val="tx1"/>
              </a:solidFill>
            </a:endParaRPr>
          </a:p>
        </p:txBody>
      </p:sp>
      <p:sp>
        <p:nvSpPr>
          <p:cNvPr id="4" name="Текстово поле 3"/>
          <p:cNvSpPr txBox="1"/>
          <p:nvPr/>
        </p:nvSpPr>
        <p:spPr>
          <a:xfrm>
            <a:off x="7448550" y="2676525"/>
            <a:ext cx="2743200" cy="369332"/>
          </a:xfrm>
          <a:prstGeom prst="rect">
            <a:avLst/>
          </a:prstGeom>
        </p:spPr>
        <p:txBody>
          <a:bodyPr rtlCol="0" anchor="t">
            <a:spAutoFit/>
          </a:bodyPr>
          <a:lstStyle/>
          <a:p>
            <a:pPr algn="ctr"/>
            <a:endParaRPr lang="bg-BG" dirty="0"/>
          </a:p>
        </p:txBody>
      </p:sp>
      <p:pic>
        <p:nvPicPr>
          <p:cNvPr id="5" name="Картина 4" descr="1418792959_1.jpg"/>
          <p:cNvPicPr>
            <a:picLocks noChangeAspect="1"/>
          </p:cNvPicPr>
          <p:nvPr/>
        </p:nvPicPr>
        <p:blipFill>
          <a:blip r:embed="rId3"/>
          <a:stretch>
            <a:fillRect/>
          </a:stretch>
        </p:blipFill>
        <p:spPr>
          <a:xfrm>
            <a:off x="8248650" y="3086100"/>
            <a:ext cx="2743200" cy="2743200"/>
          </a:xfrm>
          <a:prstGeom prst="rect">
            <a:avLst/>
          </a:prstGeom>
        </p:spPr>
      </p:pic>
    </p:spTree>
    <p:extLst>
      <p:ext uri="{BB962C8B-B14F-4D97-AF65-F5344CB8AC3E}">
        <p14:creationId xmlns:p14="http://schemas.microsoft.com/office/powerpoint/2010/main" val="3661624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arn(inVertical)">
                                      <p:cBhvr>
                                        <p:cTn id="30" dur="500"/>
                                        <p:tgtEl>
                                          <p:spTgt spid="3">
                                            <p:txEl>
                                              <p:pRg st="6" end="6"/>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barn(inVertical)">
                                      <p:cBhvr>
                                        <p:cTn id="33" dur="500"/>
                                        <p:tgtEl>
                                          <p:spTgt spid="3">
                                            <p:txEl>
                                              <p:pRg st="7" end="7"/>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barn(inVertical)">
                                      <p:cBhvr>
                                        <p:cTn id="36" dur="500"/>
                                        <p:tgtEl>
                                          <p:spTgt spid="3">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ln>
            <a:noFill/>
          </a:ln>
        </p:spPr>
        <p:style>
          <a:lnRef idx="2">
            <a:schemeClr val="accent1"/>
          </a:lnRef>
          <a:fillRef idx="1">
            <a:schemeClr val="lt1"/>
          </a:fillRef>
          <a:effectRef idx="0">
            <a:schemeClr val="accent1"/>
          </a:effectRef>
          <a:fontRef idx="minor">
            <a:schemeClr val="dk1"/>
          </a:fontRef>
        </p:style>
        <p:txBody>
          <a:bodyPr/>
          <a:lstStyle/>
          <a:p>
            <a:r>
              <a:rPr lang="bg-BG" b="1" i="1" dirty="0">
                <a:solidFill>
                  <a:srgbClr val="7C891D"/>
                </a:solidFill>
              </a:rPr>
              <a:t>Въведение</a:t>
            </a:r>
          </a:p>
        </p:txBody>
      </p:sp>
      <p:sp>
        <p:nvSpPr>
          <p:cNvPr id="3" name="Контейнер за съдържание 2"/>
          <p:cNvSpPr>
            <a:spLocks noGrp="1"/>
          </p:cNvSpPr>
          <p:nvPr>
            <p:ph idx="1"/>
          </p:nvPr>
        </p:nvSpPr>
        <p:spPr>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p>
            <a:r>
              <a:rPr lang="bg-BG" sz="2800" dirty="0">
                <a:solidFill>
                  <a:srgbClr val="A6B727"/>
                </a:solidFill>
              </a:rPr>
              <a:t>Талусните растения са най-просто устроените растения. Те нямат обособени тъкани и органи. Приемат вода и минерални вещества чрез цялата повърхност на </a:t>
            </a:r>
            <a:r>
              <a:rPr lang="bg-BG" sz="2800" dirty="0" smtClean="0">
                <a:solidFill>
                  <a:srgbClr val="A6B727"/>
                </a:solidFill>
              </a:rPr>
              <a:t>талуса</a:t>
            </a:r>
            <a:r>
              <a:rPr lang="bg-BG" sz="2800" dirty="0">
                <a:solidFill>
                  <a:srgbClr val="A6B727"/>
                </a:solidFill>
              </a:rPr>
              <a:t>.</a:t>
            </a:r>
          </a:p>
          <a:p>
            <a:r>
              <a:rPr lang="bg-BG" sz="2800" dirty="0">
                <a:solidFill>
                  <a:srgbClr val="A6B727"/>
                </a:solidFill>
              </a:rPr>
              <a:t>Водораслите са талусни растения, които живеят във водна среда.</a:t>
            </a:r>
          </a:p>
        </p:txBody>
      </p:sp>
      <p:pic>
        <p:nvPicPr>
          <p:cNvPr id="4" name="Картина 3" descr="fitnes-i-zdrave-hlorela-chlorella-super-hrana-i-detoksikator.jpg"/>
          <p:cNvPicPr>
            <a:picLocks noChangeAspect="1"/>
          </p:cNvPicPr>
          <p:nvPr/>
        </p:nvPicPr>
        <p:blipFill>
          <a:blip r:embed="rId3"/>
          <a:stretch>
            <a:fillRect/>
          </a:stretch>
        </p:blipFill>
        <p:spPr>
          <a:xfrm flipH="1">
            <a:off x="8372475" y="4192159"/>
            <a:ext cx="3241611" cy="210069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7640233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solidFill>
            <a:schemeClr val="bg1"/>
          </a:solidFill>
          <a:ln>
            <a:noFill/>
          </a:ln>
        </p:spPr>
        <p:style>
          <a:lnRef idx="2">
            <a:schemeClr val="accent1"/>
          </a:lnRef>
          <a:fillRef idx="1">
            <a:schemeClr val="lt1"/>
          </a:fillRef>
          <a:effectRef idx="0">
            <a:schemeClr val="accent1"/>
          </a:effectRef>
          <a:fontRef idx="minor">
            <a:schemeClr val="dk1"/>
          </a:fontRef>
        </p:style>
        <p:txBody>
          <a:bodyPr/>
          <a:lstStyle/>
          <a:p>
            <a:r>
              <a:rPr lang="bg-BG" b="1" i="1" dirty="0">
                <a:solidFill>
                  <a:srgbClr val="7C891D"/>
                </a:solidFill>
              </a:rPr>
              <a:t>Характеристика</a:t>
            </a:r>
          </a:p>
        </p:txBody>
      </p:sp>
      <p:sp>
        <p:nvSpPr>
          <p:cNvPr id="3" name="Контейнер за съдържание 2"/>
          <p:cNvSpPr>
            <a:spLocks noGrp="1"/>
          </p:cNvSpPr>
          <p:nvPr>
            <p:ph idx="1"/>
          </p:nvPr>
        </p:nvSpPr>
        <p:spPr>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p>
            <a:pPr algn="ctr"/>
            <a:r>
              <a:rPr lang="bg-BG" sz="2400" dirty="0">
                <a:solidFill>
                  <a:srgbClr val="A6B727"/>
                </a:solidFill>
              </a:rPr>
              <a:t>Талусът на водораслите може да бъде с най-разнообразна форма - нишковиден, пластинковиден или разклонен. Дължината му може да бъде от няколко сантиметра до няколко метра. Водораслите са много древна група растения, които обитават сладководни или солени водни басейни. Някои са се приспособили да живеят във влажни почви, кората на дърветата, влажни скали и др. Те могат да бъдат прикрепени към дъното но водните басейни чрез специални клетки или да са свободно плаващи.</a:t>
            </a:r>
          </a:p>
        </p:txBody>
      </p:sp>
      <p:pic>
        <p:nvPicPr>
          <p:cNvPr id="4" name="Картина 3" descr="vodorasli_1.jpg"/>
          <p:cNvPicPr>
            <a:picLocks noChangeAspect="1"/>
          </p:cNvPicPr>
          <p:nvPr/>
        </p:nvPicPr>
        <p:blipFill>
          <a:blip r:embed="rId3"/>
          <a:stretch>
            <a:fillRect/>
          </a:stretch>
        </p:blipFill>
        <p:spPr>
          <a:xfrm>
            <a:off x="291280" y="4522532"/>
            <a:ext cx="2743200" cy="2057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189593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b="1" i="1" dirty="0">
                <a:solidFill>
                  <a:srgbClr val="7C891D"/>
                </a:solidFill>
              </a:rPr>
              <a:t>Характеристика</a:t>
            </a:r>
          </a:p>
        </p:txBody>
      </p:sp>
      <p:sp>
        <p:nvSpPr>
          <p:cNvPr id="3" name="Контейнер за съдържание 2"/>
          <p:cNvSpPr>
            <a:spLocks noGrp="1"/>
          </p:cNvSpPr>
          <p:nvPr>
            <p:ph idx="1"/>
          </p:nvPr>
        </p:nvSpPr>
        <p:spPr/>
        <p:txBody>
          <a:bodyPr vert="horz" lIns="91440" tIns="45720" rIns="91440" bIns="45720" rtlCol="0" anchor="t">
            <a:normAutofit/>
          </a:bodyPr>
          <a:lstStyle/>
          <a:p>
            <a:r>
              <a:rPr lang="bg-BG" sz="2800" dirty="0"/>
              <a:t>Всички водорасли съдържат хлорофил и се хранят самостойно чрез фотосинтеза. Някои от тях не са зелени, а са обагрени в червено, кафяво или жълто-кафяво. Цветът им зависи от багрилото, което преобладава в хлоропластите им. </a:t>
            </a:r>
          </a:p>
        </p:txBody>
      </p:sp>
      <p:pic>
        <p:nvPicPr>
          <p:cNvPr id="6" name="Картина 3" descr="cherveni-vodorasli.jpg"/>
          <p:cNvPicPr>
            <a:picLocks noChangeAspect="1"/>
          </p:cNvPicPr>
          <p:nvPr/>
        </p:nvPicPr>
        <p:blipFill>
          <a:blip r:embed="rId3"/>
          <a:stretch>
            <a:fillRect/>
          </a:stretch>
        </p:blipFill>
        <p:spPr>
          <a:xfrm>
            <a:off x="8516579" y="4193729"/>
            <a:ext cx="2743200" cy="199371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61602729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3175819" y="590550"/>
            <a:ext cx="11262176" cy="1356360"/>
          </a:xfrm>
        </p:spPr>
        <p:txBody>
          <a:bodyPr/>
          <a:lstStyle/>
          <a:p>
            <a:r>
              <a:rPr lang="bg-BG" b="1" i="1" dirty="0" smtClean="0">
                <a:solidFill>
                  <a:srgbClr val="7C891D"/>
                </a:solidFill>
              </a:rPr>
              <a:t>Характеристика</a:t>
            </a:r>
            <a:endParaRPr lang="bg-BG" b="1" i="1" dirty="0">
              <a:solidFill>
                <a:srgbClr val="7C891D"/>
              </a:solidFill>
            </a:endParaRPr>
          </a:p>
        </p:txBody>
      </p:sp>
      <p:sp>
        <p:nvSpPr>
          <p:cNvPr id="3" name="Контейнер за съдържание 2"/>
          <p:cNvSpPr>
            <a:spLocks noGrp="1"/>
          </p:cNvSpPr>
          <p:nvPr>
            <p:ph idx="1"/>
          </p:nvPr>
        </p:nvSpPr>
        <p:spPr/>
        <p:txBody>
          <a:bodyPr vert="horz" lIns="91440" tIns="45720" rIns="91440" bIns="45720" rtlCol="0" anchor="t">
            <a:normAutofit lnSpcReduction="10000"/>
          </a:bodyPr>
          <a:lstStyle/>
          <a:p>
            <a:endParaRPr lang="bg-BG" sz="2800" dirty="0"/>
          </a:p>
          <a:p>
            <a:r>
              <a:rPr lang="bg-BG" sz="2800" dirty="0"/>
              <a:t>Различни групи водорасли обитават различни дълбочини във водните басейни. Зелените водорасли са светлолюбиви и живеят в по-плитките части на водоемите. Кафявите водорасли са разпространени до 40-50 м. дълбочина, а най-дълбоко са червените водорасли - до около 100м. дълбочина. Кафявите и червени багрила могат да улавят слънчевите лъчи в дълбоките части на морските басейни и помагат при фотосинтезата. В най-големите дълбочини няма водорасли.</a:t>
            </a:r>
            <a:endParaRPr lang="bg-BG" sz="2800"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734" y="363332"/>
            <a:ext cx="2143125" cy="2257425"/>
          </a:xfrm>
          <a:prstGeom prst="rect">
            <a:avLst/>
          </a:prstGeom>
        </p:spPr>
      </p:pic>
    </p:spTree>
    <p:extLst>
      <p:ext uri="{BB962C8B-B14F-4D97-AF65-F5344CB8AC3E}">
        <p14:creationId xmlns:p14="http://schemas.microsoft.com/office/powerpoint/2010/main" val="3132624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b="1" i="1" dirty="0">
                <a:solidFill>
                  <a:srgbClr val="7C891D"/>
                </a:solidFill>
              </a:rPr>
              <a:t>Размножаване</a:t>
            </a:r>
          </a:p>
        </p:txBody>
      </p:sp>
      <p:sp>
        <p:nvSpPr>
          <p:cNvPr id="3" name="Контейнер за съдържание 2"/>
          <p:cNvSpPr>
            <a:spLocks noGrp="1"/>
          </p:cNvSpPr>
          <p:nvPr>
            <p:ph idx="1"/>
          </p:nvPr>
        </p:nvSpPr>
        <p:spPr/>
        <p:txBody>
          <a:bodyPr vert="horz" lIns="91440" tIns="45720" rIns="91440" bIns="45720" rtlCol="0" anchor="t">
            <a:normAutofit/>
          </a:bodyPr>
          <a:lstStyle/>
          <a:p>
            <a:pPr marL="45720" indent="0">
              <a:buNone/>
            </a:pPr>
            <a:r>
              <a:rPr lang="bg-BG" sz="2800" dirty="0"/>
              <a:t>Водораслите </a:t>
            </a:r>
            <a:r>
              <a:rPr lang="bg-BG" sz="2800" dirty="0" smtClean="0"/>
              <a:t>с</a:t>
            </a:r>
            <a:r>
              <a:rPr lang="en-US" sz="2800" dirty="0" smtClean="0"/>
              <a:t>e</a:t>
            </a:r>
            <a:r>
              <a:rPr lang="bg-BG" sz="2800" dirty="0" smtClean="0"/>
              <a:t> </a:t>
            </a:r>
            <a:r>
              <a:rPr lang="bg-BG" sz="2800" dirty="0"/>
              <a:t>размножават безполово и полово.</a:t>
            </a:r>
          </a:p>
          <a:p>
            <a:r>
              <a:rPr lang="bg-BG" sz="3200" b="1" i="1" dirty="0">
                <a:solidFill>
                  <a:srgbClr val="525B13"/>
                </a:solidFill>
              </a:rPr>
              <a:t>Безполово размножаване</a:t>
            </a:r>
          </a:p>
          <a:p>
            <a:pPr marL="45720" indent="0">
              <a:buNone/>
            </a:pPr>
            <a:r>
              <a:rPr lang="bg-BG" sz="2800" dirty="0">
                <a:solidFill>
                  <a:srgbClr val="A6B727"/>
                </a:solidFill>
              </a:rPr>
              <a:t>  Може да бъде </a:t>
            </a:r>
            <a:r>
              <a:rPr lang="bg-BG" sz="2800" u="sng" dirty="0">
                <a:solidFill>
                  <a:srgbClr val="A6B727"/>
                </a:solidFill>
              </a:rPr>
              <a:t>вегетативно</a:t>
            </a:r>
            <a:r>
              <a:rPr lang="bg-BG" sz="2800" dirty="0">
                <a:solidFill>
                  <a:srgbClr val="A6B727"/>
                </a:solidFill>
              </a:rPr>
              <a:t> и чрез </a:t>
            </a:r>
            <a:r>
              <a:rPr lang="bg-BG" sz="2800" u="sng" dirty="0">
                <a:solidFill>
                  <a:srgbClr val="A6B727"/>
                </a:solidFill>
              </a:rPr>
              <a:t>спори</a:t>
            </a:r>
            <a:r>
              <a:rPr lang="bg-BG" sz="2800" dirty="0">
                <a:solidFill>
                  <a:srgbClr val="A6B727"/>
                </a:solidFill>
              </a:rPr>
              <a:t>. Вегетативното размножаване става чрез накъсване на </a:t>
            </a:r>
            <a:r>
              <a:rPr lang="bg-BG" sz="2800" dirty="0" err="1">
                <a:solidFill>
                  <a:srgbClr val="A6B727"/>
                </a:solidFill>
              </a:rPr>
              <a:t>талуса</a:t>
            </a:r>
            <a:r>
              <a:rPr lang="bg-BG" sz="2800" dirty="0">
                <a:solidFill>
                  <a:srgbClr val="A6B727"/>
                </a:solidFill>
              </a:rPr>
              <a:t> на части. Всяка част дава начало на ново растение. Водораслите образуват и клетки за безполово размножаване - спори.</a:t>
            </a:r>
          </a:p>
        </p:txBody>
      </p:sp>
    </p:spTree>
    <p:extLst>
      <p:ext uri="{BB962C8B-B14F-4D97-AF65-F5344CB8AC3E}">
        <p14:creationId xmlns:p14="http://schemas.microsoft.com/office/powerpoint/2010/main" val="146985124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143000" y="260889"/>
            <a:ext cx="9875838" cy="1704436"/>
          </a:xfrm>
        </p:spPr>
        <p:txBody>
          <a:bodyPr/>
          <a:lstStyle/>
          <a:p>
            <a:r>
              <a:rPr lang="bg-BG" b="1" i="1" dirty="0">
                <a:solidFill>
                  <a:srgbClr val="7C891D"/>
                </a:solidFill>
              </a:rPr>
              <a:t>Размножаване</a:t>
            </a:r>
          </a:p>
        </p:txBody>
      </p:sp>
      <p:sp>
        <p:nvSpPr>
          <p:cNvPr id="3" name="Контейнер за съдържание 2"/>
          <p:cNvSpPr>
            <a:spLocks noGrp="1"/>
          </p:cNvSpPr>
          <p:nvPr>
            <p:ph idx="1"/>
          </p:nvPr>
        </p:nvSpPr>
        <p:spPr>
          <a:xfrm>
            <a:off x="1143000" y="1592451"/>
            <a:ext cx="9872663" cy="4503549"/>
          </a:xfrm>
        </p:spPr>
        <p:txBody>
          <a:bodyPr vert="horz" lIns="91440" tIns="45720" rIns="91440" bIns="45720" rtlCol="0" anchor="t">
            <a:normAutofit lnSpcReduction="10000"/>
          </a:bodyPr>
          <a:lstStyle/>
          <a:p>
            <a:r>
              <a:rPr lang="bg-BG" sz="3200" b="1" i="1" dirty="0">
                <a:solidFill>
                  <a:srgbClr val="525B13"/>
                </a:solidFill>
              </a:rPr>
              <a:t>Полово размножаване</a:t>
            </a:r>
          </a:p>
          <a:p>
            <a:pPr marL="45720" indent="0">
              <a:buNone/>
            </a:pPr>
            <a:r>
              <a:rPr lang="bg-BG" sz="3200" dirty="0">
                <a:solidFill>
                  <a:srgbClr val="A6B727"/>
                </a:solidFill>
              </a:rPr>
              <a:t>  </a:t>
            </a:r>
            <a:r>
              <a:rPr lang="bg-BG" sz="2800" dirty="0">
                <a:solidFill>
                  <a:srgbClr val="A6B727"/>
                </a:solidFill>
              </a:rPr>
              <a:t>Този процес се извършва с полови клетки по няколко начина. Най-простия начин е сливането на две клетки от талуса на два индивида. В този случай няма обособени полови клетки. Друг начин на полово размножаване е чрез сливане на еднакви по форма и големина подвижни полови клетки. Трети начин е чрез полови клетки с различна големина и устройство. Женските полови клетки са много по-големи и неподвижни, а мъжките са дребни и се движат активно. След процеса оплождане се образува </a:t>
            </a:r>
            <a:r>
              <a:rPr lang="bg-BG" sz="2800" dirty="0" err="1">
                <a:solidFill>
                  <a:srgbClr val="A6B727"/>
                </a:solidFill>
              </a:rPr>
              <a:t>зигота</a:t>
            </a:r>
            <a:r>
              <a:rPr lang="bg-BG" sz="2800" dirty="0">
                <a:solidFill>
                  <a:srgbClr val="A6B727"/>
                </a:solidFill>
              </a:rPr>
              <a:t>. От  нея се развива зародиш, а той образува ново растение.</a:t>
            </a:r>
          </a:p>
          <a:p>
            <a:pPr marL="45720" indent="0">
              <a:buNone/>
            </a:pPr>
            <a:endParaRPr lang="bg-BG" sz="3200" b="1" i="1" dirty="0">
              <a:solidFill>
                <a:schemeClr val="tx1"/>
              </a:solidFill>
            </a:endParaRPr>
          </a:p>
        </p:txBody>
      </p:sp>
    </p:spTree>
    <p:extLst>
      <p:ext uri="{BB962C8B-B14F-4D97-AF65-F5344CB8AC3E}">
        <p14:creationId xmlns:p14="http://schemas.microsoft.com/office/powerpoint/2010/main" val="1046422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b="1" i="1" dirty="0">
                <a:solidFill>
                  <a:srgbClr val="7C891D"/>
                </a:solidFill>
              </a:rPr>
              <a:t>Многообразие на водораслите</a:t>
            </a:r>
          </a:p>
        </p:txBody>
      </p:sp>
      <p:sp>
        <p:nvSpPr>
          <p:cNvPr id="3" name="Контейнер за съдържание 2"/>
          <p:cNvSpPr>
            <a:spLocks noGrp="1"/>
          </p:cNvSpPr>
          <p:nvPr>
            <p:ph idx="1"/>
          </p:nvPr>
        </p:nvSpPr>
        <p:spPr>
          <a:xfrm>
            <a:off x="1143000" y="1857375"/>
            <a:ext cx="9872871" cy="4038600"/>
          </a:xfrm>
        </p:spPr>
        <p:txBody>
          <a:bodyPr vert="horz" lIns="91440" tIns="45720" rIns="91440" bIns="45720" rtlCol="0" anchor="t">
            <a:normAutofit/>
          </a:bodyPr>
          <a:lstStyle/>
          <a:p>
            <a:pPr marL="45720" indent="0">
              <a:buNone/>
            </a:pPr>
            <a:r>
              <a:rPr lang="bg-BG" sz="2800" dirty="0">
                <a:solidFill>
                  <a:srgbClr val="A6B727"/>
                </a:solidFill>
              </a:rPr>
              <a:t>Водораслите са групирани в няколко отдела в зависимост от багрилата, които преобладават, и от устройството им.</a:t>
            </a:r>
            <a:endParaRPr lang="bg-BG" sz="2800" dirty="0">
              <a:solidFill>
                <a:schemeClr val="tx1"/>
              </a:solidFill>
            </a:endParaRPr>
          </a:p>
          <a:p>
            <a:r>
              <a:rPr lang="bg-BG" sz="3200" dirty="0">
                <a:solidFill>
                  <a:srgbClr val="525B13"/>
                </a:solidFill>
              </a:rPr>
              <a:t>Отдел Зелени водорасли</a:t>
            </a:r>
          </a:p>
          <a:p>
            <a:pPr marL="45720" indent="0">
              <a:buNone/>
            </a:pPr>
            <a:r>
              <a:rPr lang="bg-BG" sz="2800" dirty="0">
                <a:solidFill>
                  <a:srgbClr val="A6B727"/>
                </a:solidFill>
              </a:rPr>
              <a:t>Към отдел Зелени водорасли се отнасят водорасли със зелено обагрен </a:t>
            </a:r>
            <a:r>
              <a:rPr lang="bg-BG" sz="2800" dirty="0" err="1">
                <a:solidFill>
                  <a:srgbClr val="A6B727"/>
                </a:solidFill>
              </a:rPr>
              <a:t>талус</a:t>
            </a:r>
            <a:r>
              <a:rPr lang="bg-BG" sz="2800" dirty="0">
                <a:solidFill>
                  <a:srgbClr val="A6B727"/>
                </a:solidFill>
              </a:rPr>
              <a:t>. В </a:t>
            </a:r>
            <a:r>
              <a:rPr lang="bg-BG" sz="2800" dirty="0" err="1">
                <a:solidFill>
                  <a:srgbClr val="A6B727"/>
                </a:solidFill>
              </a:rPr>
              <a:t>хлоропластите</a:t>
            </a:r>
            <a:r>
              <a:rPr lang="bg-BG" sz="2800" dirty="0">
                <a:solidFill>
                  <a:srgbClr val="A6B727"/>
                </a:solidFill>
              </a:rPr>
              <a:t> преобладаващото багрило е хлорофилът, който има зелен цвят. </a:t>
            </a:r>
            <a:r>
              <a:rPr lang="bg-BG" sz="2800" dirty="0" err="1">
                <a:solidFill>
                  <a:srgbClr val="A6B727"/>
                </a:solidFill>
              </a:rPr>
              <a:t>Талусът</a:t>
            </a:r>
            <a:r>
              <a:rPr lang="bg-BG" sz="2800" dirty="0">
                <a:solidFill>
                  <a:srgbClr val="A6B727"/>
                </a:solidFill>
              </a:rPr>
              <a:t> им има разнообразно устройство - може да бъде нишковиден, </a:t>
            </a:r>
            <a:r>
              <a:rPr lang="bg-BG" sz="2800" dirty="0" err="1">
                <a:solidFill>
                  <a:srgbClr val="A6B727"/>
                </a:solidFill>
              </a:rPr>
              <a:t>пластинковиден</a:t>
            </a:r>
            <a:r>
              <a:rPr lang="bg-BG" sz="2800" dirty="0">
                <a:solidFill>
                  <a:srgbClr val="A6B727"/>
                </a:solidFill>
              </a:rPr>
              <a:t> или разклонен. </a:t>
            </a:r>
          </a:p>
        </p:txBody>
      </p:sp>
      <p:sp>
        <p:nvSpPr>
          <p:cNvPr id="5" name="Текстово поле 4"/>
          <p:cNvSpPr txBox="1"/>
          <p:nvPr/>
        </p:nvSpPr>
        <p:spPr>
          <a:xfrm>
            <a:off x="6353175" y="5666115"/>
            <a:ext cx="2743200" cy="400110"/>
          </a:xfrm>
          <a:prstGeom prst="rect">
            <a:avLst/>
          </a:prstGeom>
        </p:spPr>
        <p:txBody>
          <a:bodyPr rtlCol="0" anchor="t">
            <a:spAutoFit/>
          </a:bodyPr>
          <a:lstStyle/>
          <a:p>
            <a:pPr algn="ctr"/>
            <a:endParaRPr lang="bg-BG" sz="2000" b="1" i="1" dirty="0">
              <a:solidFill>
                <a:srgbClr val="525B13"/>
              </a:solidFill>
            </a:endParaRPr>
          </a:p>
        </p:txBody>
      </p:sp>
    </p:spTree>
    <p:extLst>
      <p:ext uri="{BB962C8B-B14F-4D97-AF65-F5344CB8AC3E}">
        <p14:creationId xmlns:p14="http://schemas.microsoft.com/office/powerpoint/2010/main" val="35604539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База">
  <a:themeElements>
    <a:clrScheme name="База">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База">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а">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Тема на Office">
  <a:themeElements>
    <a:clrScheme name="О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0</TotalTime>
  <Words>435</Words>
  <Application>Microsoft Office PowerPoint</Application>
  <PresentationFormat>Widescreen</PresentationFormat>
  <Paragraphs>70</Paragraphs>
  <Slides>17</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Calibri</vt:lpstr>
      <vt:lpstr>Corbel</vt:lpstr>
      <vt:lpstr>База</vt:lpstr>
      <vt:lpstr>ТаЛусни растения. Водорасли.</vt:lpstr>
      <vt:lpstr>Съдържание</vt:lpstr>
      <vt:lpstr>Въведение</vt:lpstr>
      <vt:lpstr>Характеристика</vt:lpstr>
      <vt:lpstr>Характеристика</vt:lpstr>
      <vt:lpstr>Характеристика</vt:lpstr>
      <vt:lpstr>Размножаване</vt:lpstr>
      <vt:lpstr>Размножаване</vt:lpstr>
      <vt:lpstr>Многообразие на водораслите</vt:lpstr>
      <vt:lpstr>Многообразие на водораслите</vt:lpstr>
      <vt:lpstr>Многообразие на водораслите</vt:lpstr>
      <vt:lpstr>Многообразие на водораслите </vt:lpstr>
      <vt:lpstr>Значение на водораслите</vt:lpstr>
      <vt:lpstr>Интересни факти</vt:lpstr>
      <vt:lpstr>Интересни факти</vt:lpstr>
      <vt:lpstr>Интересни факти</vt:lpstr>
      <vt:lpstr>Благодарим за   вниманието</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ТаЛусни растения. Водорасли.</dc:title>
  <dc:creator/>
  <cp:lastModifiedBy/>
  <cp:revision>11</cp:revision>
  <dcterms:created xsi:type="dcterms:W3CDTF">2012-08-15T19:42:41Z</dcterms:created>
  <dcterms:modified xsi:type="dcterms:W3CDTF">2016-11-03T15:50:10Z</dcterms:modified>
</cp:coreProperties>
</file>