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79" r:id="rId10"/>
    <p:sldId id="266" r:id="rId11"/>
    <p:sldId id="276" r:id="rId12"/>
    <p:sldId id="268" r:id="rId13"/>
    <p:sldId id="275" r:id="rId14"/>
    <p:sldId id="267" r:id="rId15"/>
    <p:sldId id="273" r:id="rId16"/>
    <p:sldId id="277" r:id="rId17"/>
    <p:sldId id="270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01" autoAdjust="0"/>
    <p:restoredTop sz="94660"/>
  </p:normalViewPr>
  <p:slideViewPr>
    <p:cSldViewPr>
      <p:cViewPr varScale="1">
        <p:scale>
          <a:sx n="68" d="100"/>
          <a:sy n="68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233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AF140-39FD-4C57-993A-8BE9EE20DA72}" type="datetimeFigureOut">
              <a:rPr lang="en-US" smtClean="0"/>
              <a:pPr/>
              <a:t>10/28/2016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FB79A-0DD2-436D-8DF3-F785914A74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FB79A-0DD2-436D-8DF3-F785914A748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C705-35FF-4D98-8955-246289FEAC07}" type="datetimeFigureOut">
              <a:rPr lang="en-US" smtClean="0"/>
              <a:pPr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C1AE-5604-403C-BBC2-EF08859D75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C705-35FF-4D98-8955-246289FEAC07}" type="datetimeFigureOut">
              <a:rPr lang="en-US" smtClean="0"/>
              <a:pPr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C1AE-5604-403C-BBC2-EF08859D75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C705-35FF-4D98-8955-246289FEAC07}" type="datetimeFigureOut">
              <a:rPr lang="en-US" smtClean="0"/>
              <a:pPr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C1AE-5604-403C-BBC2-EF08859D75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C705-35FF-4D98-8955-246289FEAC07}" type="datetimeFigureOut">
              <a:rPr lang="en-US" smtClean="0"/>
              <a:pPr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C1AE-5604-403C-BBC2-EF08859D75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C705-35FF-4D98-8955-246289FEAC07}" type="datetimeFigureOut">
              <a:rPr lang="en-US" smtClean="0"/>
              <a:pPr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C1AE-5604-403C-BBC2-EF08859D75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C705-35FF-4D98-8955-246289FEAC07}" type="datetimeFigureOut">
              <a:rPr lang="en-US" smtClean="0"/>
              <a:pPr/>
              <a:t>10/28/2016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C1AE-5604-403C-BBC2-EF08859D75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C705-35FF-4D98-8955-246289FEAC07}" type="datetimeFigureOut">
              <a:rPr lang="en-US" smtClean="0"/>
              <a:pPr/>
              <a:t>10/28/2016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C1AE-5604-403C-BBC2-EF08859D75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C705-35FF-4D98-8955-246289FEAC07}" type="datetimeFigureOut">
              <a:rPr lang="en-US" smtClean="0"/>
              <a:pPr/>
              <a:t>10/28/2016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C1AE-5604-403C-BBC2-EF08859D75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C705-35FF-4D98-8955-246289FEAC07}" type="datetimeFigureOut">
              <a:rPr lang="en-US" smtClean="0"/>
              <a:pPr/>
              <a:t>10/28/2016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C1AE-5604-403C-BBC2-EF08859D75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C705-35FF-4D98-8955-246289FEAC07}" type="datetimeFigureOut">
              <a:rPr lang="en-US" smtClean="0"/>
              <a:pPr/>
              <a:t>10/28/2016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C1AE-5604-403C-BBC2-EF08859D75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C705-35FF-4D98-8955-246289FEAC07}" type="datetimeFigureOut">
              <a:rPr lang="en-US" smtClean="0"/>
              <a:pPr/>
              <a:t>10/28/2016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C1AE-5604-403C-BBC2-EF08859D75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1C705-35FF-4D98-8955-246289FEAC07}" type="datetimeFigureOut">
              <a:rPr lang="en-US" smtClean="0"/>
              <a:pPr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3C1AE-5604-403C-BBC2-EF08859D75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Users\admin\Downloads\75%202012%20-%20by%20Paul%20Collier%20A%20Theta%20brainwave%20session%20(10%20minutes)%20%5bLoudTronix%5d%20%5bSQ%5d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Users\admin\Downloads\75%202012%20-%20by%20Paul%20Collier%20A%20Theta%20brainwave%20session%20(10%20minutes)%20%5bLoudTronix%5d%20%5bSQ%5d.mp3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\Downloads\75%202012%20-%20by%20Paul%20Collier%20A%20Theta%20brainwave%20session%20(10%20minutes)%20%5bLoudTronix%5d%20%5bSQ%5d.mp3" TargetMode="Externa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g.wikipedia.org/wiki/%D0%A1%D0%BB%D1%8A%D0%BD%D1%86%D0%B5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admin\Downloads\75%202012%20-%20by%20Paul%20Collier%20A%20Theta%20brainwave%20session%20(10%20minutes)%20%5bLoudTronix%5d%20%5bSQ%5d.mp3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4643470"/>
          </a:xfrm>
        </p:spPr>
        <p:txBody>
          <a:bodyPr>
            <a:normAutofit fontScale="90000"/>
          </a:bodyPr>
          <a:lstStyle/>
          <a:p>
            <a:r>
              <a:rPr lang="bg-BG" sz="8000" b="1" dirty="0" smtClean="0"/>
              <a:t>ЗВЕЗДИ И </a:t>
            </a:r>
            <a:r>
              <a:rPr lang="bg-BG" sz="8000" b="1" dirty="0" smtClean="0"/>
              <a:t>СЪЗВЕЗДИЯ</a:t>
            </a:r>
            <a:br>
              <a:rPr lang="bg-BG" sz="8000" b="1" dirty="0" smtClean="0"/>
            </a:br>
            <a:r>
              <a:rPr lang="bg-BG" sz="3100" b="1" dirty="0" smtClean="0"/>
              <a:t>Изготвил:</a:t>
            </a:r>
            <a:br>
              <a:rPr lang="bg-BG" sz="3100" b="1" dirty="0" smtClean="0"/>
            </a:br>
            <a:r>
              <a:rPr lang="bg-BG" sz="3100" b="1" dirty="0" smtClean="0"/>
              <a:t>Христо Андонов 5 а клас</a:t>
            </a:r>
            <a:br>
              <a:rPr lang="bg-BG" sz="3100" b="1" dirty="0" smtClean="0"/>
            </a:br>
            <a:r>
              <a:rPr lang="bg-BG" sz="3100" b="1" dirty="0" smtClean="0"/>
              <a:t>ОУ “ Стоян </a:t>
            </a:r>
            <a:r>
              <a:rPr lang="bg-BG" sz="3100" b="1" dirty="0" smtClean="0"/>
              <a:t>М</a:t>
            </a:r>
            <a:r>
              <a:rPr lang="bg-BG" sz="3100" b="1" dirty="0" smtClean="0"/>
              <a:t>ихайловски “ –гр.Пловдив</a:t>
            </a:r>
            <a:r>
              <a:rPr lang="bg-BG" sz="8000" b="1" dirty="0" smtClean="0"/>
              <a:t/>
            </a:r>
            <a:br>
              <a:rPr lang="bg-BG" sz="8000" b="1" dirty="0" smtClean="0"/>
            </a:br>
            <a:r>
              <a:rPr lang="bg-BG" sz="4800" b="1" dirty="0" smtClean="0"/>
              <a:t/>
            </a:r>
            <a:br>
              <a:rPr lang="bg-BG" sz="4800" b="1" dirty="0" smtClean="0"/>
            </a:br>
            <a:r>
              <a:rPr lang="bg-BG" sz="4800" dirty="0" smtClean="0"/>
              <a:t/>
            </a:r>
            <a:br>
              <a:rPr lang="bg-BG" sz="4800" dirty="0" smtClean="0"/>
            </a:br>
            <a:r>
              <a:rPr lang="bg-BG" sz="4800" dirty="0" smtClean="0"/>
              <a:t>         </a:t>
            </a:r>
            <a:br>
              <a:rPr lang="bg-BG" sz="4800" dirty="0" smtClean="0"/>
            </a:br>
            <a:endParaRPr lang="en-US" sz="4800" dirty="0"/>
          </a:p>
        </p:txBody>
      </p:sp>
      <p:sp>
        <p:nvSpPr>
          <p:cNvPr id="4" name="5-Point Star 3"/>
          <p:cNvSpPr/>
          <p:nvPr/>
        </p:nvSpPr>
        <p:spPr>
          <a:xfrm>
            <a:off x="2857488" y="0"/>
            <a:ext cx="2786082" cy="15716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"/>
          <p:cNvSpPr/>
          <p:nvPr/>
        </p:nvSpPr>
        <p:spPr>
          <a:xfrm flipH="1">
            <a:off x="0" y="714356"/>
            <a:ext cx="9715552" cy="2962277"/>
          </a:xfrm>
          <a:custGeom>
            <a:avLst/>
            <a:gdLst>
              <a:gd name="connsiteX0" fmla="*/ 0 w 1752551"/>
              <a:gd name="connsiteY0" fmla="*/ 101911 h 1747831"/>
              <a:gd name="connsiteX1" fmla="*/ 203200 w 1752551"/>
              <a:gd name="connsiteY1" fmla="*/ 142551 h 1747831"/>
              <a:gd name="connsiteX2" fmla="*/ 182880 w 1752551"/>
              <a:gd name="connsiteY2" fmla="*/ 203511 h 1747831"/>
              <a:gd name="connsiteX3" fmla="*/ 264160 w 1752551"/>
              <a:gd name="connsiteY3" fmla="*/ 223831 h 1747831"/>
              <a:gd name="connsiteX4" fmla="*/ 284480 w 1752551"/>
              <a:gd name="connsiteY4" fmla="*/ 487991 h 1747831"/>
              <a:gd name="connsiteX5" fmla="*/ 304800 w 1752551"/>
              <a:gd name="connsiteY5" fmla="*/ 548951 h 1747831"/>
              <a:gd name="connsiteX6" fmla="*/ 365760 w 1752551"/>
              <a:gd name="connsiteY6" fmla="*/ 589591 h 1747831"/>
              <a:gd name="connsiteX7" fmla="*/ 589280 w 1752551"/>
              <a:gd name="connsiteY7" fmla="*/ 569271 h 1747831"/>
              <a:gd name="connsiteX8" fmla="*/ 650240 w 1752551"/>
              <a:gd name="connsiteY8" fmla="*/ 508311 h 1747831"/>
              <a:gd name="connsiteX9" fmla="*/ 711200 w 1752551"/>
              <a:gd name="connsiteY9" fmla="*/ 467671 h 1747831"/>
              <a:gd name="connsiteX10" fmla="*/ 975360 w 1752551"/>
              <a:gd name="connsiteY10" fmla="*/ 548951 h 1747831"/>
              <a:gd name="connsiteX11" fmla="*/ 1016000 w 1752551"/>
              <a:gd name="connsiteY11" fmla="*/ 609911 h 1747831"/>
              <a:gd name="connsiteX12" fmla="*/ 1036320 w 1752551"/>
              <a:gd name="connsiteY12" fmla="*/ 711511 h 1747831"/>
              <a:gd name="connsiteX13" fmla="*/ 1097280 w 1752551"/>
              <a:gd name="connsiteY13" fmla="*/ 752151 h 1747831"/>
              <a:gd name="connsiteX14" fmla="*/ 1117600 w 1752551"/>
              <a:gd name="connsiteY14" fmla="*/ 813111 h 1747831"/>
              <a:gd name="connsiteX15" fmla="*/ 1097280 w 1752551"/>
              <a:gd name="connsiteY15" fmla="*/ 874071 h 1747831"/>
              <a:gd name="connsiteX16" fmla="*/ 1300480 w 1752551"/>
              <a:gd name="connsiteY16" fmla="*/ 1036631 h 1747831"/>
              <a:gd name="connsiteX17" fmla="*/ 1361440 w 1752551"/>
              <a:gd name="connsiteY17" fmla="*/ 1077271 h 1747831"/>
              <a:gd name="connsiteX18" fmla="*/ 1381760 w 1752551"/>
              <a:gd name="connsiteY18" fmla="*/ 1138231 h 1747831"/>
              <a:gd name="connsiteX19" fmla="*/ 1402080 w 1752551"/>
              <a:gd name="connsiteY19" fmla="*/ 1239831 h 1747831"/>
              <a:gd name="connsiteX20" fmla="*/ 1463040 w 1752551"/>
              <a:gd name="connsiteY20" fmla="*/ 1300791 h 1747831"/>
              <a:gd name="connsiteX21" fmla="*/ 1503680 w 1752551"/>
              <a:gd name="connsiteY21" fmla="*/ 1361751 h 1747831"/>
              <a:gd name="connsiteX22" fmla="*/ 1524000 w 1752551"/>
              <a:gd name="connsiteY22" fmla="*/ 1422711 h 1747831"/>
              <a:gd name="connsiteX23" fmla="*/ 1564640 w 1752551"/>
              <a:gd name="connsiteY23" fmla="*/ 1483671 h 1747831"/>
              <a:gd name="connsiteX24" fmla="*/ 1584960 w 1752551"/>
              <a:gd name="connsiteY24" fmla="*/ 1544631 h 1747831"/>
              <a:gd name="connsiteX25" fmla="*/ 1645920 w 1752551"/>
              <a:gd name="connsiteY25" fmla="*/ 1585271 h 1747831"/>
              <a:gd name="connsiteX26" fmla="*/ 1747520 w 1752551"/>
              <a:gd name="connsiteY26" fmla="*/ 1707191 h 1747831"/>
              <a:gd name="connsiteX27" fmla="*/ 1747520 w 1752551"/>
              <a:gd name="connsiteY27" fmla="*/ 1747831 h 17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52551" h="1747831">
                <a:moveTo>
                  <a:pt x="0" y="101911"/>
                </a:moveTo>
                <a:cubicBezTo>
                  <a:pt x="108502" y="74786"/>
                  <a:pt x="182836" y="0"/>
                  <a:pt x="203200" y="142551"/>
                </a:cubicBezTo>
                <a:cubicBezTo>
                  <a:pt x="206229" y="163755"/>
                  <a:pt x="189653" y="183191"/>
                  <a:pt x="182880" y="203511"/>
                </a:cubicBezTo>
                <a:cubicBezTo>
                  <a:pt x="209973" y="210284"/>
                  <a:pt x="254767" y="197531"/>
                  <a:pt x="264160" y="223831"/>
                </a:cubicBezTo>
                <a:cubicBezTo>
                  <a:pt x="293863" y="306999"/>
                  <a:pt x="273526" y="400360"/>
                  <a:pt x="284480" y="487991"/>
                </a:cubicBezTo>
                <a:cubicBezTo>
                  <a:pt x="287137" y="509245"/>
                  <a:pt x="291420" y="532225"/>
                  <a:pt x="304800" y="548951"/>
                </a:cubicBezTo>
                <a:cubicBezTo>
                  <a:pt x="320056" y="568021"/>
                  <a:pt x="345440" y="576044"/>
                  <a:pt x="365760" y="589591"/>
                </a:cubicBezTo>
                <a:cubicBezTo>
                  <a:pt x="440267" y="582818"/>
                  <a:pt x="517345" y="589824"/>
                  <a:pt x="589280" y="569271"/>
                </a:cubicBezTo>
                <a:cubicBezTo>
                  <a:pt x="616911" y="561376"/>
                  <a:pt x="628164" y="526708"/>
                  <a:pt x="650240" y="508311"/>
                </a:cubicBezTo>
                <a:cubicBezTo>
                  <a:pt x="669001" y="492677"/>
                  <a:pt x="690880" y="481218"/>
                  <a:pt x="711200" y="467671"/>
                </a:cubicBezTo>
                <a:cubicBezTo>
                  <a:pt x="762505" y="621585"/>
                  <a:pt x="690402" y="467534"/>
                  <a:pt x="975360" y="548951"/>
                </a:cubicBezTo>
                <a:cubicBezTo>
                  <a:pt x="998842" y="555660"/>
                  <a:pt x="1002453" y="589591"/>
                  <a:pt x="1016000" y="609911"/>
                </a:cubicBezTo>
                <a:cubicBezTo>
                  <a:pt x="1022773" y="643778"/>
                  <a:pt x="1019185" y="681524"/>
                  <a:pt x="1036320" y="711511"/>
                </a:cubicBezTo>
                <a:cubicBezTo>
                  <a:pt x="1048437" y="732715"/>
                  <a:pt x="1082024" y="733081"/>
                  <a:pt x="1097280" y="752151"/>
                </a:cubicBezTo>
                <a:cubicBezTo>
                  <a:pt x="1110660" y="768877"/>
                  <a:pt x="1110827" y="792791"/>
                  <a:pt x="1117600" y="813111"/>
                </a:cubicBezTo>
                <a:cubicBezTo>
                  <a:pt x="1110827" y="833431"/>
                  <a:pt x="1088843" y="854384"/>
                  <a:pt x="1097280" y="874071"/>
                </a:cubicBezTo>
                <a:cubicBezTo>
                  <a:pt x="1120443" y="928119"/>
                  <a:pt x="1264790" y="1012838"/>
                  <a:pt x="1300480" y="1036631"/>
                </a:cubicBezTo>
                <a:lnTo>
                  <a:pt x="1361440" y="1077271"/>
                </a:lnTo>
                <a:cubicBezTo>
                  <a:pt x="1368213" y="1097591"/>
                  <a:pt x="1376565" y="1117451"/>
                  <a:pt x="1381760" y="1138231"/>
                </a:cubicBezTo>
                <a:cubicBezTo>
                  <a:pt x="1390137" y="1171737"/>
                  <a:pt x="1386634" y="1208940"/>
                  <a:pt x="1402080" y="1239831"/>
                </a:cubicBezTo>
                <a:cubicBezTo>
                  <a:pt x="1414931" y="1265534"/>
                  <a:pt x="1444643" y="1278715"/>
                  <a:pt x="1463040" y="1300791"/>
                </a:cubicBezTo>
                <a:cubicBezTo>
                  <a:pt x="1478674" y="1319552"/>
                  <a:pt x="1492758" y="1339908"/>
                  <a:pt x="1503680" y="1361751"/>
                </a:cubicBezTo>
                <a:cubicBezTo>
                  <a:pt x="1513259" y="1380909"/>
                  <a:pt x="1514421" y="1403553"/>
                  <a:pt x="1524000" y="1422711"/>
                </a:cubicBezTo>
                <a:cubicBezTo>
                  <a:pt x="1534922" y="1444554"/>
                  <a:pt x="1553718" y="1461828"/>
                  <a:pt x="1564640" y="1483671"/>
                </a:cubicBezTo>
                <a:cubicBezTo>
                  <a:pt x="1574219" y="1502829"/>
                  <a:pt x="1571580" y="1527905"/>
                  <a:pt x="1584960" y="1544631"/>
                </a:cubicBezTo>
                <a:cubicBezTo>
                  <a:pt x="1600216" y="1563701"/>
                  <a:pt x="1627159" y="1569637"/>
                  <a:pt x="1645920" y="1585271"/>
                </a:cubicBezTo>
                <a:cubicBezTo>
                  <a:pt x="1676379" y="1610654"/>
                  <a:pt x="1731536" y="1667231"/>
                  <a:pt x="1747520" y="1707191"/>
                </a:cubicBezTo>
                <a:cubicBezTo>
                  <a:pt x="1752551" y="1719769"/>
                  <a:pt x="1747520" y="1734284"/>
                  <a:pt x="1747520" y="174783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5715008" y="0"/>
            <a:ext cx="3094276" cy="3759200"/>
          </a:xfrm>
          <a:custGeom>
            <a:avLst/>
            <a:gdLst>
              <a:gd name="connsiteX0" fmla="*/ 0 w 3094276"/>
              <a:gd name="connsiteY0" fmla="*/ 0 h 3759200"/>
              <a:gd name="connsiteX1" fmla="*/ 60960 w 3094276"/>
              <a:gd name="connsiteY1" fmla="*/ 40640 h 3759200"/>
              <a:gd name="connsiteX2" fmla="*/ 223520 w 3094276"/>
              <a:gd name="connsiteY2" fmla="*/ 81280 h 3759200"/>
              <a:gd name="connsiteX3" fmla="*/ 345440 w 3094276"/>
              <a:gd name="connsiteY3" fmla="*/ 121920 h 3759200"/>
              <a:gd name="connsiteX4" fmla="*/ 447040 w 3094276"/>
              <a:gd name="connsiteY4" fmla="*/ 304800 h 3759200"/>
              <a:gd name="connsiteX5" fmla="*/ 487680 w 3094276"/>
              <a:gd name="connsiteY5" fmla="*/ 365760 h 3759200"/>
              <a:gd name="connsiteX6" fmla="*/ 609600 w 3094276"/>
              <a:gd name="connsiteY6" fmla="*/ 447040 h 3759200"/>
              <a:gd name="connsiteX7" fmla="*/ 670560 w 3094276"/>
              <a:gd name="connsiteY7" fmla="*/ 690880 h 3759200"/>
              <a:gd name="connsiteX8" fmla="*/ 812800 w 3094276"/>
              <a:gd name="connsiteY8" fmla="*/ 833120 h 3759200"/>
              <a:gd name="connsiteX9" fmla="*/ 873760 w 3094276"/>
              <a:gd name="connsiteY9" fmla="*/ 894080 h 3759200"/>
              <a:gd name="connsiteX10" fmla="*/ 1016000 w 3094276"/>
              <a:gd name="connsiteY10" fmla="*/ 955040 h 3759200"/>
              <a:gd name="connsiteX11" fmla="*/ 1239520 w 3094276"/>
              <a:gd name="connsiteY11" fmla="*/ 1117600 h 3759200"/>
              <a:gd name="connsiteX12" fmla="*/ 1381760 w 3094276"/>
              <a:gd name="connsiteY12" fmla="*/ 1239520 h 3759200"/>
              <a:gd name="connsiteX13" fmla="*/ 1483360 w 3094276"/>
              <a:gd name="connsiteY13" fmla="*/ 1320800 h 3759200"/>
              <a:gd name="connsiteX14" fmla="*/ 1564640 w 3094276"/>
              <a:gd name="connsiteY14" fmla="*/ 1341120 h 3759200"/>
              <a:gd name="connsiteX15" fmla="*/ 1686560 w 3094276"/>
              <a:gd name="connsiteY15" fmla="*/ 1381760 h 3759200"/>
              <a:gd name="connsiteX16" fmla="*/ 1828800 w 3094276"/>
              <a:gd name="connsiteY16" fmla="*/ 1422400 h 3759200"/>
              <a:gd name="connsiteX17" fmla="*/ 1971040 w 3094276"/>
              <a:gd name="connsiteY17" fmla="*/ 1503680 h 3759200"/>
              <a:gd name="connsiteX18" fmla="*/ 2113280 w 3094276"/>
              <a:gd name="connsiteY18" fmla="*/ 1544320 h 3759200"/>
              <a:gd name="connsiteX19" fmla="*/ 2418080 w 3094276"/>
              <a:gd name="connsiteY19" fmla="*/ 1625600 h 3759200"/>
              <a:gd name="connsiteX20" fmla="*/ 2499360 w 3094276"/>
              <a:gd name="connsiteY20" fmla="*/ 1706880 h 3759200"/>
              <a:gd name="connsiteX21" fmla="*/ 2560320 w 3094276"/>
              <a:gd name="connsiteY21" fmla="*/ 1727200 h 3759200"/>
              <a:gd name="connsiteX22" fmla="*/ 2540000 w 3094276"/>
              <a:gd name="connsiteY22" fmla="*/ 2052320 h 3759200"/>
              <a:gd name="connsiteX23" fmla="*/ 2499360 w 3094276"/>
              <a:gd name="connsiteY23" fmla="*/ 2113280 h 3759200"/>
              <a:gd name="connsiteX24" fmla="*/ 2479040 w 3094276"/>
              <a:gd name="connsiteY24" fmla="*/ 2174240 h 3759200"/>
              <a:gd name="connsiteX25" fmla="*/ 2499360 w 3094276"/>
              <a:gd name="connsiteY25" fmla="*/ 2275840 h 3759200"/>
              <a:gd name="connsiteX26" fmla="*/ 2540000 w 3094276"/>
              <a:gd name="connsiteY26" fmla="*/ 2336800 h 3759200"/>
              <a:gd name="connsiteX27" fmla="*/ 2600960 w 3094276"/>
              <a:gd name="connsiteY27" fmla="*/ 2560320 h 3759200"/>
              <a:gd name="connsiteX28" fmla="*/ 2600960 w 3094276"/>
              <a:gd name="connsiteY28" fmla="*/ 2966720 h 3759200"/>
              <a:gd name="connsiteX29" fmla="*/ 2540000 w 3094276"/>
              <a:gd name="connsiteY29" fmla="*/ 2987040 h 3759200"/>
              <a:gd name="connsiteX30" fmla="*/ 2600960 w 3094276"/>
              <a:gd name="connsiteY30" fmla="*/ 3169920 h 3759200"/>
              <a:gd name="connsiteX31" fmla="*/ 2641600 w 3094276"/>
              <a:gd name="connsiteY31" fmla="*/ 3230880 h 3759200"/>
              <a:gd name="connsiteX32" fmla="*/ 2682240 w 3094276"/>
              <a:gd name="connsiteY32" fmla="*/ 3291840 h 3759200"/>
              <a:gd name="connsiteX33" fmla="*/ 2743200 w 3094276"/>
              <a:gd name="connsiteY33" fmla="*/ 3474720 h 3759200"/>
              <a:gd name="connsiteX34" fmla="*/ 2763520 w 3094276"/>
              <a:gd name="connsiteY34" fmla="*/ 3535680 h 3759200"/>
              <a:gd name="connsiteX35" fmla="*/ 2824480 w 3094276"/>
              <a:gd name="connsiteY35" fmla="*/ 3596640 h 3759200"/>
              <a:gd name="connsiteX36" fmla="*/ 2966720 w 3094276"/>
              <a:gd name="connsiteY36" fmla="*/ 3677920 h 3759200"/>
              <a:gd name="connsiteX37" fmla="*/ 3027680 w 3094276"/>
              <a:gd name="connsiteY37" fmla="*/ 3698240 h 3759200"/>
              <a:gd name="connsiteX38" fmla="*/ 3088640 w 3094276"/>
              <a:gd name="connsiteY38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094276" h="3759200">
                <a:moveTo>
                  <a:pt x="0" y="0"/>
                </a:moveTo>
                <a:cubicBezTo>
                  <a:pt x="20320" y="13547"/>
                  <a:pt x="39117" y="29718"/>
                  <a:pt x="60960" y="40640"/>
                </a:cubicBezTo>
                <a:cubicBezTo>
                  <a:pt x="110285" y="65302"/>
                  <a:pt x="172510" y="67368"/>
                  <a:pt x="223520" y="81280"/>
                </a:cubicBezTo>
                <a:cubicBezTo>
                  <a:pt x="264849" y="92552"/>
                  <a:pt x="345440" y="121920"/>
                  <a:pt x="345440" y="121920"/>
                </a:cubicBezTo>
                <a:cubicBezTo>
                  <a:pt x="381206" y="229217"/>
                  <a:pt x="353879" y="165058"/>
                  <a:pt x="447040" y="304800"/>
                </a:cubicBezTo>
                <a:cubicBezTo>
                  <a:pt x="460587" y="325120"/>
                  <a:pt x="467360" y="352213"/>
                  <a:pt x="487680" y="365760"/>
                </a:cubicBezTo>
                <a:lnTo>
                  <a:pt x="609600" y="447040"/>
                </a:lnTo>
                <a:cubicBezTo>
                  <a:pt x="714375" y="604202"/>
                  <a:pt x="571916" y="370287"/>
                  <a:pt x="670560" y="690880"/>
                </a:cubicBezTo>
                <a:cubicBezTo>
                  <a:pt x="691588" y="759220"/>
                  <a:pt x="764679" y="791873"/>
                  <a:pt x="812800" y="833120"/>
                </a:cubicBezTo>
                <a:cubicBezTo>
                  <a:pt x="834619" y="851822"/>
                  <a:pt x="850376" y="877377"/>
                  <a:pt x="873760" y="894080"/>
                </a:cubicBezTo>
                <a:cubicBezTo>
                  <a:pt x="917702" y="925467"/>
                  <a:pt x="966252" y="938457"/>
                  <a:pt x="1016000" y="955040"/>
                </a:cubicBezTo>
                <a:cubicBezTo>
                  <a:pt x="1198097" y="1091613"/>
                  <a:pt x="1122202" y="1039388"/>
                  <a:pt x="1239520" y="1117600"/>
                </a:cubicBezTo>
                <a:cubicBezTo>
                  <a:pt x="1311540" y="1225629"/>
                  <a:pt x="1243901" y="1143019"/>
                  <a:pt x="1381760" y="1239520"/>
                </a:cubicBezTo>
                <a:cubicBezTo>
                  <a:pt x="1417290" y="1264391"/>
                  <a:pt x="1445447" y="1299737"/>
                  <a:pt x="1483360" y="1320800"/>
                </a:cubicBezTo>
                <a:cubicBezTo>
                  <a:pt x="1507773" y="1334363"/>
                  <a:pt x="1537891" y="1333095"/>
                  <a:pt x="1564640" y="1341120"/>
                </a:cubicBezTo>
                <a:cubicBezTo>
                  <a:pt x="1605672" y="1353430"/>
                  <a:pt x="1645616" y="1369162"/>
                  <a:pt x="1686560" y="1381760"/>
                </a:cubicBezTo>
                <a:cubicBezTo>
                  <a:pt x="1733690" y="1396262"/>
                  <a:pt x="1783476" y="1402976"/>
                  <a:pt x="1828800" y="1422400"/>
                </a:cubicBezTo>
                <a:cubicBezTo>
                  <a:pt x="1878993" y="1443911"/>
                  <a:pt x="1920847" y="1482169"/>
                  <a:pt x="1971040" y="1503680"/>
                </a:cubicBezTo>
                <a:cubicBezTo>
                  <a:pt x="2016364" y="1523104"/>
                  <a:pt x="2065634" y="1531614"/>
                  <a:pt x="2113280" y="1544320"/>
                </a:cubicBezTo>
                <a:cubicBezTo>
                  <a:pt x="2507777" y="1649519"/>
                  <a:pt x="2059605" y="1523178"/>
                  <a:pt x="2418080" y="1625600"/>
                </a:cubicBezTo>
                <a:cubicBezTo>
                  <a:pt x="2445173" y="1652693"/>
                  <a:pt x="2468181" y="1684609"/>
                  <a:pt x="2499360" y="1706880"/>
                </a:cubicBezTo>
                <a:cubicBezTo>
                  <a:pt x="2516789" y="1719330"/>
                  <a:pt x="2557817" y="1705928"/>
                  <a:pt x="2560320" y="1727200"/>
                </a:cubicBezTo>
                <a:cubicBezTo>
                  <a:pt x="2573007" y="1835041"/>
                  <a:pt x="2556935" y="1945064"/>
                  <a:pt x="2540000" y="2052320"/>
                </a:cubicBezTo>
                <a:cubicBezTo>
                  <a:pt x="2536191" y="2076443"/>
                  <a:pt x="2510282" y="2091437"/>
                  <a:pt x="2499360" y="2113280"/>
                </a:cubicBezTo>
                <a:cubicBezTo>
                  <a:pt x="2489781" y="2132438"/>
                  <a:pt x="2485813" y="2153920"/>
                  <a:pt x="2479040" y="2174240"/>
                </a:cubicBezTo>
                <a:cubicBezTo>
                  <a:pt x="2485813" y="2208107"/>
                  <a:pt x="2487233" y="2243502"/>
                  <a:pt x="2499360" y="2275840"/>
                </a:cubicBezTo>
                <a:cubicBezTo>
                  <a:pt x="2507935" y="2298707"/>
                  <a:pt x="2533574" y="2313239"/>
                  <a:pt x="2540000" y="2336800"/>
                </a:cubicBezTo>
                <a:cubicBezTo>
                  <a:pt x="2610047" y="2593640"/>
                  <a:pt x="2509145" y="2422597"/>
                  <a:pt x="2600960" y="2560320"/>
                </a:cubicBezTo>
                <a:cubicBezTo>
                  <a:pt x="2639534" y="2714617"/>
                  <a:pt x="2654444" y="2739414"/>
                  <a:pt x="2600960" y="2966720"/>
                </a:cubicBezTo>
                <a:cubicBezTo>
                  <a:pt x="2596054" y="2987570"/>
                  <a:pt x="2560320" y="2980267"/>
                  <a:pt x="2540000" y="2987040"/>
                </a:cubicBezTo>
                <a:cubicBezTo>
                  <a:pt x="2504234" y="3094337"/>
                  <a:pt x="2507799" y="3030178"/>
                  <a:pt x="2600960" y="3169920"/>
                </a:cubicBezTo>
                <a:lnTo>
                  <a:pt x="2641600" y="3230880"/>
                </a:lnTo>
                <a:cubicBezTo>
                  <a:pt x="2655147" y="3251200"/>
                  <a:pt x="2674517" y="3268672"/>
                  <a:pt x="2682240" y="3291840"/>
                </a:cubicBezTo>
                <a:lnTo>
                  <a:pt x="2743200" y="3474720"/>
                </a:lnTo>
                <a:cubicBezTo>
                  <a:pt x="2749973" y="3495040"/>
                  <a:pt x="2748374" y="3520534"/>
                  <a:pt x="2763520" y="3535680"/>
                </a:cubicBezTo>
                <a:cubicBezTo>
                  <a:pt x="2783840" y="3556000"/>
                  <a:pt x="2802404" y="3578243"/>
                  <a:pt x="2824480" y="3596640"/>
                </a:cubicBezTo>
                <a:cubicBezTo>
                  <a:pt x="2860493" y="3626651"/>
                  <a:pt x="2925801" y="3660383"/>
                  <a:pt x="2966720" y="3677920"/>
                </a:cubicBezTo>
                <a:cubicBezTo>
                  <a:pt x="2986407" y="3686357"/>
                  <a:pt x="3008522" y="3688661"/>
                  <a:pt x="3027680" y="3698240"/>
                </a:cubicBezTo>
                <a:cubicBezTo>
                  <a:pt x="3094276" y="3731538"/>
                  <a:pt x="3088640" y="3717537"/>
                  <a:pt x="3088640" y="37592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 flipV="1">
            <a:off x="4500562" y="-1071594"/>
            <a:ext cx="5122866" cy="428628"/>
          </a:xfrm>
          <a:custGeom>
            <a:avLst/>
            <a:gdLst>
              <a:gd name="connsiteX0" fmla="*/ 8117840 w 10969413"/>
              <a:gd name="connsiteY0" fmla="*/ 325120 h 3434080"/>
              <a:gd name="connsiteX1" fmla="*/ 8178800 w 10969413"/>
              <a:gd name="connsiteY1" fmla="*/ 284480 h 3434080"/>
              <a:gd name="connsiteX2" fmla="*/ 10942320 w 10969413"/>
              <a:gd name="connsiteY2" fmla="*/ 1422400 h 3434080"/>
              <a:gd name="connsiteX3" fmla="*/ 8016240 w 10969413"/>
              <a:gd name="connsiteY3" fmla="*/ 0 h 3434080"/>
              <a:gd name="connsiteX4" fmla="*/ 7305040 w 10969413"/>
              <a:gd name="connsiteY4" fmla="*/ 1422400 h 3434080"/>
              <a:gd name="connsiteX5" fmla="*/ 1534160 w 10969413"/>
              <a:gd name="connsiteY5" fmla="*/ 1016000 h 3434080"/>
              <a:gd name="connsiteX6" fmla="*/ 1290320 w 10969413"/>
              <a:gd name="connsiteY6" fmla="*/ 1991360 h 3434080"/>
              <a:gd name="connsiteX7" fmla="*/ 1391920 w 10969413"/>
              <a:gd name="connsiteY7" fmla="*/ 2235200 h 3434080"/>
              <a:gd name="connsiteX8" fmla="*/ 2834640 w 10969413"/>
              <a:gd name="connsiteY8" fmla="*/ 731520 h 3434080"/>
              <a:gd name="connsiteX9" fmla="*/ 4704080 w 10969413"/>
              <a:gd name="connsiteY9" fmla="*/ 447040 h 3434080"/>
              <a:gd name="connsiteX10" fmla="*/ 6309360 w 10969413"/>
              <a:gd name="connsiteY10" fmla="*/ 711200 h 3434080"/>
              <a:gd name="connsiteX11" fmla="*/ 7772400 w 10969413"/>
              <a:gd name="connsiteY11" fmla="*/ 3190240 h 3434080"/>
              <a:gd name="connsiteX12" fmla="*/ 8321040 w 10969413"/>
              <a:gd name="connsiteY12" fmla="*/ 2174240 h 3434080"/>
              <a:gd name="connsiteX13" fmla="*/ 1818640 w 10969413"/>
              <a:gd name="connsiteY13" fmla="*/ 731520 h 3434080"/>
              <a:gd name="connsiteX14" fmla="*/ 213360 w 10969413"/>
              <a:gd name="connsiteY14" fmla="*/ 812800 h 3434080"/>
              <a:gd name="connsiteX15" fmla="*/ 538480 w 10969413"/>
              <a:gd name="connsiteY15" fmla="*/ 995680 h 343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69413" h="3434080">
                <a:moveTo>
                  <a:pt x="8117840" y="325120"/>
                </a:moveTo>
                <a:cubicBezTo>
                  <a:pt x="7912946" y="213360"/>
                  <a:pt x="7708053" y="101600"/>
                  <a:pt x="8178800" y="284480"/>
                </a:cubicBezTo>
                <a:cubicBezTo>
                  <a:pt x="8649547" y="467360"/>
                  <a:pt x="10969413" y="1469813"/>
                  <a:pt x="10942320" y="1422400"/>
                </a:cubicBezTo>
                <a:cubicBezTo>
                  <a:pt x="10915227" y="1374987"/>
                  <a:pt x="8622453" y="0"/>
                  <a:pt x="8016240" y="0"/>
                </a:cubicBezTo>
                <a:cubicBezTo>
                  <a:pt x="7410027" y="0"/>
                  <a:pt x="8385387" y="1253067"/>
                  <a:pt x="7305040" y="1422400"/>
                </a:cubicBezTo>
                <a:cubicBezTo>
                  <a:pt x="6224693" y="1591733"/>
                  <a:pt x="2536613" y="921173"/>
                  <a:pt x="1534160" y="1016000"/>
                </a:cubicBezTo>
                <a:cubicBezTo>
                  <a:pt x="531707" y="1110827"/>
                  <a:pt x="1314027" y="1788160"/>
                  <a:pt x="1290320" y="1991360"/>
                </a:cubicBezTo>
                <a:cubicBezTo>
                  <a:pt x="1266613" y="2194560"/>
                  <a:pt x="1134533" y="2445173"/>
                  <a:pt x="1391920" y="2235200"/>
                </a:cubicBezTo>
                <a:cubicBezTo>
                  <a:pt x="1649307" y="2025227"/>
                  <a:pt x="2282613" y="1029547"/>
                  <a:pt x="2834640" y="731520"/>
                </a:cubicBezTo>
                <a:cubicBezTo>
                  <a:pt x="3386667" y="433493"/>
                  <a:pt x="4124960" y="450427"/>
                  <a:pt x="4704080" y="447040"/>
                </a:cubicBezTo>
                <a:cubicBezTo>
                  <a:pt x="5283200" y="443653"/>
                  <a:pt x="5797973" y="254000"/>
                  <a:pt x="6309360" y="711200"/>
                </a:cubicBezTo>
                <a:cubicBezTo>
                  <a:pt x="6820747" y="1168400"/>
                  <a:pt x="7437120" y="2946400"/>
                  <a:pt x="7772400" y="3190240"/>
                </a:cubicBezTo>
                <a:cubicBezTo>
                  <a:pt x="8107680" y="3434080"/>
                  <a:pt x="9313333" y="2584027"/>
                  <a:pt x="8321040" y="2174240"/>
                </a:cubicBezTo>
                <a:cubicBezTo>
                  <a:pt x="7328747" y="1764453"/>
                  <a:pt x="3169920" y="958427"/>
                  <a:pt x="1818640" y="731520"/>
                </a:cubicBezTo>
                <a:cubicBezTo>
                  <a:pt x="467360" y="504613"/>
                  <a:pt x="426720" y="768773"/>
                  <a:pt x="213360" y="812800"/>
                </a:cubicBezTo>
                <a:cubicBezTo>
                  <a:pt x="0" y="856827"/>
                  <a:pt x="1774613" y="829733"/>
                  <a:pt x="538480" y="995680"/>
                </a:cubicBez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3143240" y="4286232"/>
            <a:ext cx="2357454" cy="25717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7858148" y="542926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857224" y="571501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357158" y="2285992"/>
            <a:ext cx="1343028" cy="13430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7858148" y="34290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75 2012 - by Paul Collier A Theta brainwave session (10 minutes) [LoudTronix] [SQ]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5715008" y="3500438"/>
            <a:ext cx="233362" cy="233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104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32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00042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/>
              <a:t>Голямата</a:t>
            </a:r>
            <a:r>
              <a:rPr lang="en-US" sz="4000" b="1" dirty="0"/>
              <a:t> </a:t>
            </a:r>
            <a:r>
              <a:rPr lang="en-US" sz="4000" b="1" dirty="0" err="1"/>
              <a:t>мечка</a:t>
            </a:r>
            <a:r>
              <a:rPr lang="en-US" sz="4000" b="1" dirty="0"/>
              <a:t> </a:t>
            </a:r>
            <a:r>
              <a:rPr lang="en-US" sz="4000" dirty="0"/>
              <a:t>е </a:t>
            </a:r>
            <a:r>
              <a:rPr lang="en-US" sz="4000" dirty="0" err="1"/>
              <a:t>едно</a:t>
            </a:r>
            <a:r>
              <a:rPr lang="en-US" sz="4000" dirty="0"/>
              <a:t> </a:t>
            </a:r>
            <a:r>
              <a:rPr lang="en-US" sz="4000" dirty="0" err="1"/>
              <a:t>от</a:t>
            </a:r>
            <a:r>
              <a:rPr lang="en-US" sz="4000" dirty="0"/>
              <a:t> </a:t>
            </a:r>
            <a:r>
              <a:rPr lang="en-US" sz="4000" dirty="0" err="1"/>
              <a:t>най-известните</a:t>
            </a:r>
            <a:r>
              <a:rPr lang="en-US" sz="4000" dirty="0"/>
              <a:t> </a:t>
            </a:r>
            <a:r>
              <a:rPr lang="en-US" sz="4000" dirty="0" err="1"/>
              <a:t>съзвездия</a:t>
            </a:r>
            <a:r>
              <a:rPr lang="en-US" sz="4000" dirty="0"/>
              <a:t>, </a:t>
            </a:r>
            <a:r>
              <a:rPr lang="en-US" sz="4000" dirty="0" err="1"/>
              <a:t>които</a:t>
            </a:r>
            <a:r>
              <a:rPr lang="en-US" sz="4000" dirty="0"/>
              <a:t> </a:t>
            </a:r>
            <a:r>
              <a:rPr lang="en-US" sz="4000" dirty="0" err="1"/>
              <a:t>могат</a:t>
            </a:r>
            <a:r>
              <a:rPr lang="en-US" sz="4000" dirty="0"/>
              <a:t> </a:t>
            </a:r>
            <a:r>
              <a:rPr lang="en-US" sz="4000" dirty="0" err="1"/>
              <a:t>да</a:t>
            </a:r>
            <a:r>
              <a:rPr lang="en-US" sz="4000" dirty="0"/>
              <a:t> </a:t>
            </a:r>
            <a:r>
              <a:rPr lang="en-US" sz="4000" dirty="0" err="1"/>
              <a:t>се</a:t>
            </a:r>
            <a:r>
              <a:rPr lang="en-US" sz="4000" dirty="0"/>
              <a:t> </a:t>
            </a:r>
            <a:r>
              <a:rPr lang="en-US" sz="4000" dirty="0" err="1"/>
              <a:t>видят</a:t>
            </a:r>
            <a:r>
              <a:rPr lang="en-US" sz="4000" dirty="0"/>
              <a:t> </a:t>
            </a:r>
            <a:r>
              <a:rPr lang="en-US" sz="4000" dirty="0" err="1"/>
              <a:t>от</a:t>
            </a:r>
            <a:r>
              <a:rPr lang="en-US" sz="4000" dirty="0"/>
              <a:t> </a:t>
            </a:r>
            <a:r>
              <a:rPr lang="en-US" sz="4000" dirty="0" err="1"/>
              <a:t>Земята</a:t>
            </a:r>
            <a:r>
              <a:rPr lang="en-US" sz="4000" dirty="0"/>
              <a:t>. </a:t>
            </a:r>
            <a:r>
              <a:rPr lang="en-US" sz="4000" dirty="0" err="1"/>
              <a:t>Тя</a:t>
            </a:r>
            <a:r>
              <a:rPr lang="en-US" sz="4000" dirty="0"/>
              <a:t> </a:t>
            </a:r>
            <a:r>
              <a:rPr lang="en-US" sz="4000" dirty="0" err="1"/>
              <a:t>представлява</a:t>
            </a:r>
            <a:r>
              <a:rPr lang="en-US" sz="4000" dirty="0"/>
              <a:t> </a:t>
            </a:r>
            <a:r>
              <a:rPr lang="en-US" sz="4000" dirty="0" err="1"/>
              <a:t>група</a:t>
            </a:r>
            <a:r>
              <a:rPr lang="en-US" sz="4000" dirty="0"/>
              <a:t> </a:t>
            </a:r>
            <a:r>
              <a:rPr lang="en-US" sz="4000" dirty="0" err="1"/>
              <a:t>от</a:t>
            </a:r>
            <a:r>
              <a:rPr lang="en-US" sz="4000" dirty="0"/>
              <a:t> </a:t>
            </a:r>
            <a:r>
              <a:rPr lang="en-US" sz="4000" dirty="0" err="1"/>
              <a:t>около</a:t>
            </a:r>
            <a:r>
              <a:rPr lang="en-US" sz="4000" dirty="0"/>
              <a:t> 23 </a:t>
            </a:r>
            <a:r>
              <a:rPr lang="en-US" sz="4000" dirty="0" err="1"/>
              <a:t>звезди</a:t>
            </a:r>
            <a:r>
              <a:rPr lang="en-US" sz="4000" dirty="0"/>
              <a:t>. </a:t>
            </a:r>
            <a:r>
              <a:rPr lang="en-US" sz="4000" dirty="0" err="1"/>
              <a:t>Най-ярката</a:t>
            </a:r>
            <a:r>
              <a:rPr lang="en-US" sz="4000" dirty="0"/>
              <a:t> </a:t>
            </a:r>
            <a:r>
              <a:rPr lang="en-US" sz="4000" dirty="0" err="1"/>
              <a:t>част</a:t>
            </a:r>
            <a:r>
              <a:rPr lang="en-US" sz="4000" dirty="0"/>
              <a:t> </a:t>
            </a:r>
            <a:r>
              <a:rPr lang="en-US" sz="4000" dirty="0" err="1"/>
              <a:t>на</a:t>
            </a:r>
            <a:r>
              <a:rPr lang="en-US" sz="4000" dirty="0"/>
              <a:t> </a:t>
            </a:r>
            <a:r>
              <a:rPr lang="en-US" sz="4000" dirty="0" err="1"/>
              <a:t>съзвездието</a:t>
            </a:r>
            <a:r>
              <a:rPr lang="en-US" sz="4000" dirty="0"/>
              <a:t> </a:t>
            </a:r>
            <a:r>
              <a:rPr lang="en-US" sz="4000" dirty="0" err="1"/>
              <a:t>са</a:t>
            </a:r>
            <a:r>
              <a:rPr lang="en-US" sz="4000" dirty="0"/>
              <a:t> 7-те </a:t>
            </a:r>
            <a:r>
              <a:rPr lang="en-US" sz="4000" dirty="0" err="1"/>
              <a:t>най-крайни</a:t>
            </a:r>
            <a:r>
              <a:rPr lang="en-US" sz="4000" dirty="0"/>
              <a:t> </a:t>
            </a:r>
            <a:r>
              <a:rPr lang="en-US" sz="4000" dirty="0" err="1"/>
              <a:t>звезди</a:t>
            </a:r>
            <a:r>
              <a:rPr lang="en-US" sz="4000" dirty="0"/>
              <a:t>, </a:t>
            </a:r>
            <a:r>
              <a:rPr lang="en-US" sz="4000" dirty="0" err="1"/>
              <a:t>които</a:t>
            </a:r>
            <a:r>
              <a:rPr lang="en-US" sz="4000" dirty="0"/>
              <a:t>, </a:t>
            </a:r>
            <a:r>
              <a:rPr lang="en-US" sz="4000" dirty="0" err="1"/>
              <a:t>свързани</a:t>
            </a:r>
            <a:r>
              <a:rPr lang="en-US" sz="4000" dirty="0"/>
              <a:t> с </a:t>
            </a:r>
            <a:r>
              <a:rPr lang="en-US" sz="4000" dirty="0" err="1"/>
              <a:t>мислени</a:t>
            </a:r>
            <a:r>
              <a:rPr lang="en-US" sz="4000" dirty="0"/>
              <a:t> </a:t>
            </a:r>
            <a:r>
              <a:rPr lang="en-US" sz="4000" dirty="0" err="1"/>
              <a:t>линии</a:t>
            </a:r>
            <a:r>
              <a:rPr lang="en-US" sz="4000" dirty="0"/>
              <a:t>, </a:t>
            </a:r>
            <a:r>
              <a:rPr lang="en-US" sz="4000" dirty="0" err="1"/>
              <a:t>наподобяват</a:t>
            </a:r>
            <a:r>
              <a:rPr lang="en-US" sz="4000" dirty="0"/>
              <a:t> </a:t>
            </a:r>
            <a:r>
              <a:rPr lang="en-US" sz="4000" dirty="0" err="1"/>
              <a:t>кола</a:t>
            </a:r>
            <a:r>
              <a:rPr lang="en-US" sz="4000" dirty="0"/>
              <a:t> </a:t>
            </a:r>
            <a:r>
              <a:rPr lang="en-US" sz="4000" dirty="0" err="1"/>
              <a:t>или</a:t>
            </a:r>
            <a:r>
              <a:rPr lang="en-US" sz="4000" dirty="0"/>
              <a:t> </a:t>
            </a:r>
            <a:r>
              <a:rPr lang="en-US" sz="4000" dirty="0" err="1"/>
              <a:t>черпак</a:t>
            </a:r>
            <a:r>
              <a:rPr lang="en-US" sz="4000" dirty="0"/>
              <a:t>. </a:t>
            </a:r>
            <a:r>
              <a:rPr lang="en-US" sz="4000" dirty="0" err="1" smtClean="0"/>
              <a:t>Останалата</a:t>
            </a:r>
            <a:r>
              <a:rPr lang="en-US" sz="4000" dirty="0" smtClean="0"/>
              <a:t> </a:t>
            </a:r>
            <a:r>
              <a:rPr lang="en-US" sz="4000" dirty="0" err="1"/>
              <a:t>част</a:t>
            </a:r>
            <a:r>
              <a:rPr lang="en-US" sz="4000" dirty="0"/>
              <a:t> </a:t>
            </a:r>
            <a:r>
              <a:rPr lang="en-US" sz="4000" dirty="0" err="1"/>
              <a:t>от</a:t>
            </a:r>
            <a:r>
              <a:rPr lang="en-US" sz="4000" dirty="0"/>
              <a:t> </a:t>
            </a:r>
            <a:r>
              <a:rPr lang="en-US" sz="4000" dirty="0" err="1"/>
              <a:t>съзвездието</a:t>
            </a:r>
            <a:r>
              <a:rPr lang="en-US" sz="4000" dirty="0"/>
              <a:t> е </a:t>
            </a:r>
            <a:r>
              <a:rPr lang="en-US" sz="4000" dirty="0" err="1"/>
              <a:t>по-бледа</a:t>
            </a:r>
            <a:r>
              <a:rPr lang="en-US" sz="4000" dirty="0"/>
              <a:t> и </a:t>
            </a:r>
            <a:r>
              <a:rPr lang="en-US" sz="4000" dirty="0" err="1"/>
              <a:t>се</a:t>
            </a:r>
            <a:r>
              <a:rPr lang="en-US" sz="4000" dirty="0"/>
              <a:t> </a:t>
            </a:r>
            <a:r>
              <a:rPr lang="en-US" sz="4000" dirty="0" err="1"/>
              <a:t>забелязва</a:t>
            </a:r>
            <a:r>
              <a:rPr lang="en-US" sz="4000" dirty="0"/>
              <a:t> </a:t>
            </a:r>
            <a:r>
              <a:rPr lang="en-US" sz="4000" dirty="0" err="1"/>
              <a:t>трудно</a:t>
            </a:r>
            <a:endParaRPr lang="en-US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dmin\Downloads\um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929618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571480"/>
            <a:ext cx="88582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Малката мечка</a:t>
            </a:r>
            <a:r>
              <a:rPr lang="ru-RU" sz="4000" dirty="0" smtClean="0"/>
              <a:t>, която е съставена от малък брой звезди, видими с невъоръжено око, смътно наподобява мечка с необикновено дълга опашка.  Смята се, че необикновено дългата опашка на мечката се дължи на постоянното и въртене (на опашката) около полюса.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ownloads\um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8072494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ownloads\pol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500042"/>
            <a:ext cx="7500990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642918"/>
            <a:ext cx="8429684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dirty="0" smtClean="0"/>
              <a:t>Трите най-ярки звезди на Малката мечка имат своите имена – Полярна звезда, както и звездите Кохаб и Феркад. Полярната звезда е крайната звезда от „черпака“ на Малка мечка. Кохаб и Феркад са крайните звезди от самия кош. Тези две звезди често се наричат Стражи на полюса</a:t>
            </a:r>
            <a:br>
              <a:rPr lang="ru-RU" sz="40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3" name="Picture 2" descr="C:\Users\admin\Downloads\ПОЛЯР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414" y="1428736"/>
            <a:ext cx="7143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/>
              <a:t>Полярната</a:t>
            </a:r>
            <a:r>
              <a:rPr lang="en-US" sz="4000" dirty="0"/>
              <a:t> </a:t>
            </a:r>
            <a:r>
              <a:rPr lang="en-US" sz="4000" dirty="0" err="1"/>
              <a:t>звезда</a:t>
            </a:r>
            <a:r>
              <a:rPr lang="en-US" sz="4000" dirty="0"/>
              <a:t> е </a:t>
            </a:r>
            <a:r>
              <a:rPr lang="en-US" sz="4000" dirty="0" err="1"/>
              <a:t>най-ярката</a:t>
            </a:r>
            <a:r>
              <a:rPr lang="en-US" sz="4000" dirty="0"/>
              <a:t> </a:t>
            </a:r>
            <a:r>
              <a:rPr lang="en-US" sz="4000" u="sng" dirty="0" err="1"/>
              <a:t>звезда</a:t>
            </a:r>
            <a:r>
              <a:rPr lang="en-US" sz="4000" dirty="0"/>
              <a:t> </a:t>
            </a:r>
            <a:r>
              <a:rPr lang="en-US" sz="4000" dirty="0" err="1"/>
              <a:t>от</a:t>
            </a:r>
            <a:r>
              <a:rPr lang="en-US" sz="4000" dirty="0"/>
              <a:t> </a:t>
            </a:r>
            <a:r>
              <a:rPr lang="en-US" sz="4000" dirty="0" err="1"/>
              <a:t>съзвездието</a:t>
            </a:r>
            <a:r>
              <a:rPr lang="en-US" sz="4000" dirty="0"/>
              <a:t> </a:t>
            </a:r>
            <a:r>
              <a:rPr lang="en-US" sz="4000" u="sng" dirty="0" err="1"/>
              <a:t>Малка</a:t>
            </a:r>
            <a:r>
              <a:rPr lang="en-US" sz="4000" u="sng" dirty="0"/>
              <a:t> </a:t>
            </a:r>
            <a:r>
              <a:rPr lang="en-US" sz="4000" u="sng" dirty="0" err="1"/>
              <a:t>мечка</a:t>
            </a:r>
            <a:r>
              <a:rPr lang="en-US" sz="4000" dirty="0"/>
              <a:t>. </a:t>
            </a:r>
            <a:r>
              <a:rPr lang="en-US" sz="4000" dirty="0" err="1"/>
              <a:t>Тя</a:t>
            </a:r>
            <a:r>
              <a:rPr lang="en-US" sz="4000" dirty="0"/>
              <a:t> </a:t>
            </a:r>
            <a:r>
              <a:rPr lang="en-US" sz="4000" dirty="0" err="1"/>
              <a:t>винаги</a:t>
            </a:r>
            <a:r>
              <a:rPr lang="en-US" sz="4000" dirty="0"/>
              <a:t> </a:t>
            </a:r>
            <a:r>
              <a:rPr lang="en-US" sz="4000" dirty="0" err="1"/>
              <a:t>сочи</a:t>
            </a:r>
            <a:r>
              <a:rPr lang="en-US" sz="4000" dirty="0"/>
              <a:t> </a:t>
            </a:r>
            <a:r>
              <a:rPr lang="en-US" sz="4000" dirty="0" err="1"/>
              <a:t>север</a:t>
            </a:r>
            <a:r>
              <a:rPr lang="en-US" sz="4000" dirty="0"/>
              <a:t> и </a:t>
            </a:r>
            <a:r>
              <a:rPr lang="en-US" sz="4000" dirty="0" err="1"/>
              <a:t>по</a:t>
            </a:r>
            <a:r>
              <a:rPr lang="en-US" sz="4000" dirty="0"/>
              <a:t> </a:t>
            </a:r>
            <a:r>
              <a:rPr lang="en-US" sz="4000" dirty="0" err="1"/>
              <a:t>това</a:t>
            </a:r>
            <a:r>
              <a:rPr lang="en-US" sz="4000" dirty="0"/>
              <a:t> </a:t>
            </a:r>
            <a:r>
              <a:rPr lang="en-US" sz="4000" dirty="0" err="1"/>
              <a:t>се</a:t>
            </a:r>
            <a:r>
              <a:rPr lang="en-US" sz="4000" dirty="0"/>
              <a:t> </a:t>
            </a:r>
            <a:r>
              <a:rPr lang="en-US" sz="4000" dirty="0" err="1"/>
              <a:t>ориентирали</a:t>
            </a:r>
            <a:r>
              <a:rPr lang="en-US" sz="4000" dirty="0"/>
              <a:t> </a:t>
            </a:r>
            <a:r>
              <a:rPr lang="en-US" sz="4000" dirty="0" err="1"/>
              <a:t>древните</a:t>
            </a:r>
            <a:r>
              <a:rPr lang="en-US" sz="4000" dirty="0"/>
              <a:t> </a:t>
            </a:r>
            <a:r>
              <a:rPr lang="en-US" sz="4000" dirty="0" err="1"/>
              <a:t>хора</a:t>
            </a:r>
            <a:r>
              <a:rPr lang="en-US" sz="4000" dirty="0"/>
              <a:t> </a:t>
            </a:r>
            <a:r>
              <a:rPr lang="en-US" sz="4000" dirty="0" err="1"/>
              <a:t>за</a:t>
            </a:r>
            <a:r>
              <a:rPr lang="en-US" sz="4000" dirty="0"/>
              <a:t> </a:t>
            </a:r>
            <a:r>
              <a:rPr lang="en-US" sz="4000" dirty="0" err="1"/>
              <a:t>посоките</a:t>
            </a:r>
            <a:r>
              <a:rPr lang="en-US" sz="4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g-BG" sz="4000" b="1" dirty="0" smtClean="0"/>
              <a:t>             Изтотвил:</a:t>
            </a:r>
            <a:r>
              <a:rPr lang="bg-BG" sz="4000" dirty="0" smtClean="0"/>
              <a:t/>
            </a:r>
            <a:br>
              <a:rPr lang="bg-BG" sz="4000" dirty="0" smtClean="0"/>
            </a:br>
            <a:r>
              <a:rPr lang="bg-BG" sz="4000" dirty="0" smtClean="0"/>
              <a:t>                            </a:t>
            </a:r>
            <a:r>
              <a:rPr lang="bg-BG" sz="3600" dirty="0" smtClean="0"/>
              <a:t>Христо Андонов -5а </a:t>
            </a:r>
            <a:br>
              <a:rPr lang="bg-BG" sz="3600" dirty="0" smtClean="0"/>
            </a:br>
            <a:r>
              <a:rPr lang="bg-BG" sz="3600" dirty="0" smtClean="0"/>
              <a:t>                                ОУ “Стоян Михайловски</a:t>
            </a:r>
            <a:r>
              <a:rPr lang="bg-BG" dirty="0" smtClean="0"/>
              <a:t>”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43050"/>
            <a:ext cx="7486680" cy="399575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57214"/>
            <a:ext cx="9144000" cy="7215214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Звезда</a:t>
            </a:r>
            <a:r>
              <a:rPr lang="en-US" sz="3600" dirty="0"/>
              <a:t> е </a:t>
            </a:r>
            <a:r>
              <a:rPr lang="en-US" sz="3600" dirty="0" err="1"/>
              <a:t>небесно</a:t>
            </a:r>
            <a:r>
              <a:rPr lang="en-US" sz="3600" dirty="0"/>
              <a:t> </a:t>
            </a:r>
            <a:r>
              <a:rPr lang="en-US" sz="3600" dirty="0" err="1"/>
              <a:t>тяло</a:t>
            </a:r>
            <a:r>
              <a:rPr lang="en-US" sz="3600" dirty="0"/>
              <a:t>, </a:t>
            </a:r>
            <a:r>
              <a:rPr lang="en-US" sz="3600" dirty="0" err="1"/>
              <a:t>представляващо</a:t>
            </a:r>
            <a:r>
              <a:rPr lang="en-US" sz="3600" dirty="0"/>
              <a:t> </a:t>
            </a:r>
            <a:r>
              <a:rPr lang="en-US" sz="3600" dirty="0" err="1"/>
              <a:t>голямо</a:t>
            </a:r>
            <a:r>
              <a:rPr lang="en-US" sz="3600" dirty="0"/>
              <a:t> </a:t>
            </a:r>
            <a:r>
              <a:rPr lang="en-US" sz="3600" dirty="0" err="1"/>
              <a:t>кълбо</a:t>
            </a:r>
            <a:r>
              <a:rPr lang="en-US" sz="3600" dirty="0"/>
              <a:t> </a:t>
            </a:r>
            <a:r>
              <a:rPr lang="en-US" sz="3600" dirty="0" err="1"/>
              <a:t>газ</a:t>
            </a:r>
            <a:r>
              <a:rPr lang="en-US" sz="3600" dirty="0"/>
              <a:t> (</a:t>
            </a:r>
            <a:r>
              <a:rPr lang="en-US" sz="3600" u="sng" dirty="0" err="1" smtClean="0"/>
              <a:t>плазма</a:t>
            </a:r>
            <a:r>
              <a:rPr lang="bg-BG" sz="3600" dirty="0" smtClean="0"/>
              <a:t>)</a:t>
            </a:r>
            <a:r>
              <a:rPr lang="en-US" sz="3600" dirty="0" smtClean="0"/>
              <a:t>, </a:t>
            </a:r>
            <a:r>
              <a:rPr lang="en-US" sz="3600" dirty="0" err="1"/>
              <a:t>произвеждащо</a:t>
            </a:r>
            <a:r>
              <a:rPr lang="en-US" sz="3600" dirty="0"/>
              <a:t> </a:t>
            </a:r>
            <a:r>
              <a:rPr lang="en-US" sz="3600" u="sng" dirty="0" err="1"/>
              <a:t>енергия</a:t>
            </a:r>
            <a:r>
              <a:rPr lang="en-US" sz="3600" dirty="0"/>
              <a:t> </a:t>
            </a:r>
            <a:r>
              <a:rPr lang="en-US" sz="3600" dirty="0" err="1"/>
              <a:t>чрез</a:t>
            </a:r>
            <a:r>
              <a:rPr lang="en-US" sz="3600" dirty="0"/>
              <a:t> </a:t>
            </a:r>
            <a:r>
              <a:rPr lang="en-US" sz="3600" u="sng" dirty="0" err="1"/>
              <a:t>термоядрен</a:t>
            </a:r>
            <a:r>
              <a:rPr lang="en-US" sz="3600" u="sng" dirty="0"/>
              <a:t> </a:t>
            </a:r>
            <a:r>
              <a:rPr lang="en-US" sz="3600" u="sng" dirty="0" err="1"/>
              <a:t>синтез</a:t>
            </a:r>
            <a:r>
              <a:rPr lang="en-US" sz="3600" dirty="0"/>
              <a:t>, </a:t>
            </a:r>
            <a:r>
              <a:rPr lang="en-US" sz="3600" dirty="0" err="1"/>
              <a:t>основно</a:t>
            </a:r>
            <a:r>
              <a:rPr lang="en-US" sz="3600" dirty="0"/>
              <a:t> </a:t>
            </a:r>
            <a:r>
              <a:rPr lang="en-US" sz="3600" dirty="0" err="1"/>
              <a:t>превръщане</a:t>
            </a:r>
            <a:r>
              <a:rPr lang="en-US" sz="3600" dirty="0"/>
              <a:t> </a:t>
            </a:r>
            <a:r>
              <a:rPr lang="en-US" sz="3600" dirty="0" err="1"/>
              <a:t>на</a:t>
            </a:r>
            <a:r>
              <a:rPr lang="en-US" sz="3600" dirty="0"/>
              <a:t> </a:t>
            </a:r>
            <a:r>
              <a:rPr lang="en-US" sz="3600" u="sng" dirty="0" err="1"/>
              <a:t>водород</a:t>
            </a:r>
            <a:r>
              <a:rPr lang="en-US" sz="3600" dirty="0"/>
              <a:t> в </a:t>
            </a:r>
            <a:r>
              <a:rPr lang="en-US" sz="3600" u="sng" dirty="0" err="1"/>
              <a:t>хелий</a:t>
            </a:r>
            <a:r>
              <a:rPr lang="en-US" sz="3600" dirty="0"/>
              <a:t>. </a:t>
            </a:r>
            <a:r>
              <a:rPr lang="en-US" sz="3600" dirty="0" err="1"/>
              <a:t>Тази</a:t>
            </a:r>
            <a:r>
              <a:rPr lang="en-US" sz="3600" dirty="0"/>
              <a:t> </a:t>
            </a:r>
            <a:r>
              <a:rPr lang="en-US" sz="3600" dirty="0" err="1"/>
              <a:t>енергия</a:t>
            </a:r>
            <a:r>
              <a:rPr lang="en-US" sz="3600" dirty="0"/>
              <a:t> </a:t>
            </a:r>
            <a:r>
              <a:rPr lang="en-US" sz="3600" dirty="0" err="1"/>
              <a:t>се</a:t>
            </a:r>
            <a:r>
              <a:rPr lang="en-US" sz="3600" dirty="0"/>
              <a:t> </a:t>
            </a:r>
            <a:r>
              <a:rPr lang="en-US" sz="3600" dirty="0" err="1"/>
              <a:t>разпространява</a:t>
            </a:r>
            <a:r>
              <a:rPr lang="en-US" sz="3600" dirty="0"/>
              <a:t> в </a:t>
            </a:r>
            <a:r>
              <a:rPr lang="en-US" sz="3600" dirty="0" err="1"/>
              <a:t>пространството</a:t>
            </a:r>
            <a:r>
              <a:rPr lang="en-US" sz="3600" dirty="0"/>
              <a:t> </a:t>
            </a:r>
            <a:r>
              <a:rPr lang="en-US" sz="3600" dirty="0" err="1"/>
              <a:t>под</a:t>
            </a:r>
            <a:r>
              <a:rPr lang="en-US" sz="3600" dirty="0"/>
              <a:t> </a:t>
            </a:r>
            <a:r>
              <a:rPr lang="en-US" sz="3600" dirty="0" err="1"/>
              <a:t>формата</a:t>
            </a:r>
            <a:r>
              <a:rPr lang="en-US" sz="3600" dirty="0"/>
              <a:t> </a:t>
            </a:r>
            <a:r>
              <a:rPr lang="en-US" sz="3600" dirty="0" err="1"/>
              <a:t>на</a:t>
            </a:r>
            <a:r>
              <a:rPr lang="en-US" sz="3600" dirty="0"/>
              <a:t> </a:t>
            </a:r>
            <a:r>
              <a:rPr lang="en-US" sz="3600" u="sng" dirty="0" err="1"/>
              <a:t>електромагнитно</a:t>
            </a:r>
            <a:r>
              <a:rPr lang="en-US" sz="3600" u="sng" dirty="0"/>
              <a:t> </a:t>
            </a:r>
            <a:r>
              <a:rPr lang="en-US" sz="3600" u="sng" dirty="0" err="1"/>
              <a:t>излъчване</a:t>
            </a:r>
            <a:r>
              <a:rPr lang="en-US" sz="3600" dirty="0"/>
              <a:t>. </a:t>
            </a:r>
            <a:r>
              <a:rPr lang="en-US" sz="3600" dirty="0" err="1"/>
              <a:t>Звездите</a:t>
            </a:r>
            <a:r>
              <a:rPr lang="en-US" sz="3600" dirty="0"/>
              <a:t> в </a:t>
            </a:r>
            <a:r>
              <a:rPr lang="en-US" sz="3600" dirty="0" err="1"/>
              <a:t>нощното</a:t>
            </a:r>
            <a:r>
              <a:rPr lang="en-US" sz="3600" dirty="0"/>
              <a:t> </a:t>
            </a:r>
            <a:r>
              <a:rPr lang="en-US" sz="3600" dirty="0" err="1"/>
              <a:t>небе</a:t>
            </a:r>
            <a:r>
              <a:rPr lang="en-US" sz="3600" dirty="0"/>
              <a:t> </a:t>
            </a:r>
            <a:r>
              <a:rPr lang="en-US" sz="3600" dirty="0" err="1"/>
              <a:t>блещукат</a:t>
            </a:r>
            <a:r>
              <a:rPr lang="en-US" sz="3600" dirty="0"/>
              <a:t> (</a:t>
            </a:r>
            <a:r>
              <a:rPr lang="en-US" sz="3600" dirty="0" err="1"/>
              <a:t>трептят</a:t>
            </a:r>
            <a:r>
              <a:rPr lang="en-US" sz="3600" dirty="0"/>
              <a:t>) </a:t>
            </a:r>
            <a:r>
              <a:rPr lang="en-US" sz="3600" dirty="0" err="1"/>
              <a:t>поради</a:t>
            </a:r>
            <a:r>
              <a:rPr lang="en-US" sz="3600" dirty="0"/>
              <a:t> </a:t>
            </a:r>
            <a:r>
              <a:rPr lang="en-US" sz="3600" dirty="0" err="1"/>
              <a:t>многобройните</a:t>
            </a:r>
            <a:r>
              <a:rPr lang="en-US" sz="3600" dirty="0"/>
              <a:t> </a:t>
            </a:r>
            <a:r>
              <a:rPr lang="en-US" sz="3600" dirty="0" err="1"/>
              <a:t>отражения</a:t>
            </a:r>
            <a:r>
              <a:rPr lang="en-US" sz="3600" dirty="0"/>
              <a:t> и </a:t>
            </a:r>
            <a:r>
              <a:rPr lang="en-US" sz="3600" dirty="0" err="1"/>
              <a:t>пречупвания</a:t>
            </a:r>
            <a:r>
              <a:rPr lang="en-US" sz="3600" dirty="0"/>
              <a:t> </a:t>
            </a:r>
            <a:r>
              <a:rPr lang="en-US" sz="3600" dirty="0" err="1"/>
              <a:t>на</a:t>
            </a:r>
            <a:r>
              <a:rPr lang="en-US" sz="3600" dirty="0"/>
              <a:t> </a:t>
            </a:r>
            <a:r>
              <a:rPr lang="en-US" sz="3600" dirty="0" err="1"/>
              <a:t>светлината</a:t>
            </a:r>
            <a:r>
              <a:rPr lang="en-US" sz="3600" dirty="0"/>
              <a:t> </a:t>
            </a:r>
            <a:r>
              <a:rPr lang="en-US" sz="3600" dirty="0" err="1"/>
              <a:t>при</a:t>
            </a:r>
            <a:r>
              <a:rPr lang="en-US" sz="3600" dirty="0"/>
              <a:t> </a:t>
            </a:r>
            <a:r>
              <a:rPr lang="en-US" sz="3600" dirty="0" err="1"/>
              <a:t>преминаването</a:t>
            </a:r>
            <a:r>
              <a:rPr lang="en-US" sz="3600" dirty="0"/>
              <a:t> ѝ </a:t>
            </a:r>
            <a:r>
              <a:rPr lang="en-US" sz="3600" dirty="0" err="1"/>
              <a:t>през</a:t>
            </a:r>
            <a:r>
              <a:rPr lang="en-US" sz="3600" dirty="0"/>
              <a:t> </a:t>
            </a:r>
            <a:r>
              <a:rPr lang="en-US" sz="3600" dirty="0" err="1"/>
              <a:t>земната</a:t>
            </a:r>
            <a:r>
              <a:rPr lang="en-US" sz="3600" dirty="0"/>
              <a:t> </a:t>
            </a:r>
            <a:r>
              <a:rPr lang="en-US" sz="3600" u="sng" dirty="0" err="1"/>
              <a:t>атмосфера</a:t>
            </a:r>
            <a:r>
              <a:rPr lang="en-US" sz="3600" dirty="0"/>
              <a:t>.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5" name="75 2012 - by Paul Collier A Theta brainwave session (10 minutes) [LoudTronix] [SQ]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75 2012 - by Paul Collier A Theta brainwave session (10 minutes) [LoudTronix] [SQ]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63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3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532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153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90px-Sagittarius_Star_Cloud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75 2012 - by Paul Collier A Theta brainwave session (10 minutes) [LoudTronix] [SQ]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9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3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Според</a:t>
            </a:r>
            <a:r>
              <a:rPr lang="en-US" dirty="0"/>
              <a:t> </a:t>
            </a:r>
            <a:r>
              <a:rPr lang="en-US" dirty="0" err="1"/>
              <a:t>астрономите</a:t>
            </a:r>
            <a:r>
              <a:rPr lang="en-US" dirty="0"/>
              <a:t>, </a:t>
            </a:r>
            <a:r>
              <a:rPr lang="en-US" dirty="0" err="1"/>
              <a:t>познатата</a:t>
            </a:r>
            <a:r>
              <a:rPr lang="en-US" dirty="0"/>
              <a:t> </a:t>
            </a:r>
            <a:r>
              <a:rPr lang="en-US" u="sng" dirty="0" err="1"/>
              <a:t>вселена</a:t>
            </a:r>
            <a:r>
              <a:rPr lang="en-US" dirty="0"/>
              <a:t> </a:t>
            </a:r>
            <a:r>
              <a:rPr lang="en-US" dirty="0" err="1"/>
              <a:t>съдържа</a:t>
            </a:r>
            <a:r>
              <a:rPr lang="en-US" dirty="0"/>
              <a:t> </a:t>
            </a:r>
            <a:r>
              <a:rPr lang="en-US" dirty="0" err="1"/>
              <a:t>поне</a:t>
            </a:r>
            <a:r>
              <a:rPr lang="en-US" dirty="0"/>
              <a:t> 70 </a:t>
            </a:r>
            <a:r>
              <a:rPr lang="en-US" dirty="0" err="1"/>
              <a:t>секстилиона</a:t>
            </a:r>
            <a:r>
              <a:rPr lang="en-US" dirty="0"/>
              <a:t> (7 x 10</a:t>
            </a:r>
            <a:r>
              <a:rPr lang="en-US" baseline="30000" dirty="0"/>
              <a:t>22</a:t>
            </a:r>
            <a:r>
              <a:rPr lang="en-US" dirty="0"/>
              <a:t>) </a:t>
            </a:r>
            <a:r>
              <a:rPr lang="en-US" dirty="0" err="1"/>
              <a:t>звезди</a:t>
            </a:r>
            <a:r>
              <a:rPr lang="en-US" dirty="0"/>
              <a:t>. </a:t>
            </a:r>
            <a:r>
              <a:rPr lang="en-US" dirty="0" err="1"/>
              <a:t>Най-близката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Земята</a:t>
            </a:r>
            <a:r>
              <a:rPr lang="en-US" dirty="0"/>
              <a:t> </a:t>
            </a:r>
            <a:r>
              <a:rPr lang="en-US" dirty="0" err="1"/>
              <a:t>звезда</a:t>
            </a:r>
            <a:r>
              <a:rPr lang="en-US" dirty="0"/>
              <a:t> е </a:t>
            </a:r>
            <a:r>
              <a:rPr lang="en-US" u="sng" dirty="0" err="1">
                <a:hlinkClick r:id="rId2" tooltip="Слънце"/>
              </a:rPr>
              <a:t>Слънцето</a:t>
            </a:r>
            <a:r>
              <a:rPr lang="en-US" dirty="0"/>
              <a:t>. </a:t>
            </a:r>
            <a:r>
              <a:rPr lang="en-US" dirty="0" err="1"/>
              <a:t>Светлината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него</a:t>
            </a:r>
            <a:r>
              <a:rPr lang="en-US" dirty="0"/>
              <a:t> </a:t>
            </a:r>
            <a:r>
              <a:rPr lang="en-US" dirty="0" err="1"/>
              <a:t>достига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нас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8 </a:t>
            </a:r>
            <a:r>
              <a:rPr lang="en-US" dirty="0" err="1"/>
              <a:t>минути</a:t>
            </a:r>
            <a:r>
              <a:rPr lang="en-US" dirty="0"/>
              <a:t>. </a:t>
            </a:r>
            <a:r>
              <a:rPr lang="en-US" dirty="0" err="1"/>
              <a:t>Ако</a:t>
            </a:r>
            <a:r>
              <a:rPr lang="en-US" dirty="0"/>
              <a:t> </a:t>
            </a:r>
            <a:r>
              <a:rPr lang="en-US" dirty="0" err="1"/>
              <a:t>изключим</a:t>
            </a:r>
            <a:r>
              <a:rPr lang="en-US" dirty="0"/>
              <a:t> </a:t>
            </a:r>
            <a:r>
              <a:rPr lang="en-US" dirty="0" err="1"/>
              <a:t>Слънцето</a:t>
            </a:r>
            <a:r>
              <a:rPr lang="en-US" dirty="0"/>
              <a:t>, </a:t>
            </a:r>
            <a:r>
              <a:rPr lang="en-US" dirty="0" err="1"/>
              <a:t>най-близката</a:t>
            </a:r>
            <a:r>
              <a:rPr lang="en-US" dirty="0"/>
              <a:t> </a:t>
            </a:r>
            <a:r>
              <a:rPr lang="en-US" dirty="0" err="1"/>
              <a:t>звезда</a:t>
            </a:r>
            <a:r>
              <a:rPr lang="en-US" dirty="0"/>
              <a:t> </a:t>
            </a:r>
            <a:r>
              <a:rPr lang="en-US" dirty="0" smtClean="0"/>
              <a:t>е </a:t>
            </a:r>
            <a:r>
              <a:rPr lang="en-US" u="sng" dirty="0" err="1" smtClean="0"/>
              <a:t>Проксима</a:t>
            </a:r>
            <a:r>
              <a:rPr lang="en-US" u="sng" dirty="0" smtClean="0"/>
              <a:t> </a:t>
            </a:r>
            <a:r>
              <a:rPr lang="en-US" u="sng" dirty="0" err="1" smtClean="0"/>
              <a:t>Центавър</a:t>
            </a:r>
            <a:r>
              <a:rPr lang="en-US" dirty="0" smtClean="0"/>
              <a:t>, </a:t>
            </a:r>
            <a:r>
              <a:rPr lang="en-US" dirty="0" err="1"/>
              <a:t>която</a:t>
            </a:r>
            <a:r>
              <a:rPr lang="en-US" dirty="0"/>
              <a:t> е </a:t>
            </a:r>
            <a:r>
              <a:rPr lang="en-US" dirty="0" err="1"/>
              <a:t>отдалечена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smtClean="0"/>
              <a:t>40</a:t>
            </a:r>
            <a:r>
              <a:rPr lang="en-US" dirty="0"/>
              <a:t> </a:t>
            </a:r>
            <a:r>
              <a:rPr lang="en-US" dirty="0" err="1"/>
              <a:t>трилиона</a:t>
            </a:r>
            <a:r>
              <a:rPr lang="en-US" dirty="0"/>
              <a:t> </a:t>
            </a:r>
            <a:r>
              <a:rPr lang="en-US" dirty="0" err="1"/>
              <a:t>километра</a:t>
            </a:r>
            <a:r>
              <a:rPr lang="en-US" dirty="0"/>
              <a:t>. </a:t>
            </a:r>
            <a:r>
              <a:rPr lang="en-US" dirty="0" err="1"/>
              <a:t>Нейната</a:t>
            </a:r>
            <a:r>
              <a:rPr lang="en-US" dirty="0"/>
              <a:t> </a:t>
            </a:r>
            <a:r>
              <a:rPr lang="en-US" dirty="0" err="1"/>
              <a:t>светлина</a:t>
            </a:r>
            <a:r>
              <a:rPr lang="en-US" dirty="0"/>
              <a:t> </a:t>
            </a:r>
            <a:r>
              <a:rPr lang="en-US" dirty="0" err="1"/>
              <a:t>стига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Земята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4,3 </a:t>
            </a:r>
            <a:r>
              <a:rPr lang="en-US" dirty="0" err="1"/>
              <a:t>години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 advTm="982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dmin\Downloads\The_Sun_by_the_Atmospheric_Imaging_Assembly_of_NASA's_Solar_Dynamics_Observatory_-_20100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792976"/>
          </a:xfrm>
          <a:prstGeom prst="rect">
            <a:avLst/>
          </a:prstGeom>
          <a:noFill/>
        </p:spPr>
      </p:pic>
      <p:pic>
        <p:nvPicPr>
          <p:cNvPr id="4" name="75 2012 - by Paul Collier A Theta brainwave session (10 minutes) [LoudTronix] [SQ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572000" y="3429000"/>
            <a:ext cx="304800" cy="304800"/>
          </a:xfrm>
          <a:prstGeom prst="rect">
            <a:avLst/>
          </a:prstGeom>
        </p:spPr>
      </p:pic>
      <p:pic>
        <p:nvPicPr>
          <p:cNvPr id="5" name="75 2012 - by Paul Collier A Theta brainwave session (10 minutes) [LoudTronix] [SQ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724400" y="3581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04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3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153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 </a:t>
            </a:r>
            <a:r>
              <a:rPr lang="en-US" sz="3600" dirty="0" err="1"/>
              <a:t>Звездите</a:t>
            </a:r>
            <a:r>
              <a:rPr lang="en-US" sz="3600" dirty="0"/>
              <a:t> </a:t>
            </a:r>
            <a:r>
              <a:rPr lang="en-US" sz="3600" dirty="0" err="1"/>
              <a:t>не</a:t>
            </a:r>
            <a:r>
              <a:rPr lang="en-US" sz="3600" dirty="0"/>
              <a:t> </a:t>
            </a:r>
            <a:r>
              <a:rPr lang="en-US" sz="3600" dirty="0" err="1"/>
              <a:t>са</a:t>
            </a:r>
            <a:r>
              <a:rPr lang="en-US" sz="3600" dirty="0"/>
              <a:t> </a:t>
            </a:r>
            <a:r>
              <a:rPr lang="en-US" sz="3600" dirty="0" err="1"/>
              <a:t>разпределени</a:t>
            </a:r>
            <a:r>
              <a:rPr lang="en-US" sz="3600" dirty="0"/>
              <a:t> </a:t>
            </a:r>
            <a:r>
              <a:rPr lang="en-US" sz="3600" dirty="0" err="1"/>
              <a:t>равномерно</a:t>
            </a:r>
            <a:r>
              <a:rPr lang="en-US" sz="3600" dirty="0"/>
              <a:t> </a:t>
            </a:r>
            <a:r>
              <a:rPr lang="en-US" sz="3600" dirty="0" err="1"/>
              <a:t>във</a:t>
            </a:r>
            <a:r>
              <a:rPr lang="en-US" sz="3600" dirty="0"/>
              <a:t> </a:t>
            </a:r>
            <a:r>
              <a:rPr lang="en-US" sz="3600" dirty="0" err="1"/>
              <a:t>вселената</a:t>
            </a:r>
            <a:r>
              <a:rPr lang="en-US" sz="3600" dirty="0"/>
              <a:t>, а </a:t>
            </a:r>
            <a:r>
              <a:rPr lang="en-US" sz="3600" dirty="0" err="1"/>
              <a:t>са</a:t>
            </a:r>
            <a:r>
              <a:rPr lang="en-US" sz="3600" dirty="0"/>
              <a:t> </a:t>
            </a:r>
            <a:r>
              <a:rPr lang="en-US" sz="3600" dirty="0" err="1"/>
              <a:t>групирани</a:t>
            </a:r>
            <a:r>
              <a:rPr lang="en-US" sz="3600" dirty="0"/>
              <a:t> в </a:t>
            </a:r>
            <a:r>
              <a:rPr lang="en-US" sz="3600" u="sng" dirty="0" err="1"/>
              <a:t>галактики</a:t>
            </a:r>
            <a:r>
              <a:rPr lang="en-US" sz="3600" dirty="0"/>
              <a:t>. </a:t>
            </a:r>
            <a:r>
              <a:rPr lang="en-US" sz="3600" dirty="0" err="1"/>
              <a:t>Една</a:t>
            </a:r>
            <a:r>
              <a:rPr lang="en-US" sz="3600" dirty="0"/>
              <a:t> </a:t>
            </a:r>
            <a:r>
              <a:rPr lang="en-US" sz="3600" dirty="0" err="1"/>
              <a:t>типична</a:t>
            </a:r>
            <a:r>
              <a:rPr lang="en-US" sz="3600" dirty="0"/>
              <a:t> </a:t>
            </a:r>
            <a:r>
              <a:rPr lang="en-US" sz="3600" dirty="0" err="1"/>
              <a:t>галактика</a:t>
            </a:r>
            <a:r>
              <a:rPr lang="en-US" sz="3600" dirty="0"/>
              <a:t> </a:t>
            </a:r>
            <a:r>
              <a:rPr lang="en-US" sz="3600" dirty="0" err="1"/>
              <a:t>съдържа</a:t>
            </a:r>
            <a:r>
              <a:rPr lang="en-US" sz="3600" dirty="0"/>
              <a:t> </a:t>
            </a:r>
            <a:r>
              <a:rPr lang="en-US" sz="3600" dirty="0" err="1"/>
              <a:t>стотици</a:t>
            </a:r>
            <a:r>
              <a:rPr lang="en-US" sz="3600" dirty="0"/>
              <a:t> </a:t>
            </a:r>
            <a:r>
              <a:rPr lang="en-US" sz="3600" u="sng" dirty="0" err="1"/>
              <a:t>милиарди</a:t>
            </a:r>
            <a:r>
              <a:rPr lang="en-US" sz="3600" dirty="0"/>
              <a:t> </a:t>
            </a:r>
            <a:r>
              <a:rPr lang="en-US" sz="3600" dirty="0" err="1"/>
              <a:t>звезди</a:t>
            </a:r>
            <a:r>
              <a:rPr lang="en-US" sz="3600" dirty="0"/>
              <a:t>. </a:t>
            </a:r>
            <a:r>
              <a:rPr lang="en-US" sz="3600" dirty="0" err="1" smtClean="0"/>
              <a:t>Звездипрте</a:t>
            </a:r>
            <a:r>
              <a:rPr lang="en-US" sz="3600" dirty="0" smtClean="0"/>
              <a:t> </a:t>
            </a:r>
            <a:r>
              <a:rPr lang="en-US" sz="3600" dirty="0" err="1"/>
              <a:t>от</a:t>
            </a:r>
            <a:r>
              <a:rPr lang="en-US" sz="3600" dirty="0"/>
              <a:t> </a:t>
            </a:r>
            <a:r>
              <a:rPr lang="en-US" sz="3600" dirty="0" err="1"/>
              <a:t>нашата</a:t>
            </a:r>
            <a:r>
              <a:rPr lang="en-US" sz="3600" dirty="0"/>
              <a:t> </a:t>
            </a:r>
            <a:r>
              <a:rPr lang="en-US" sz="3600" dirty="0" err="1"/>
              <a:t>галактика</a:t>
            </a:r>
            <a:r>
              <a:rPr lang="en-US" sz="3600" dirty="0"/>
              <a:t> </a:t>
            </a:r>
            <a:r>
              <a:rPr lang="en-US" sz="3600" b="1" dirty="0"/>
              <a:t>(</a:t>
            </a:r>
            <a:r>
              <a:rPr lang="en-US" sz="3600" b="1" u="sng" dirty="0" err="1"/>
              <a:t>Млечният</a:t>
            </a:r>
            <a:r>
              <a:rPr lang="en-US" sz="3600" b="1" u="sng" dirty="0"/>
              <a:t> </a:t>
            </a:r>
            <a:r>
              <a:rPr lang="en-US" sz="3600" b="1" u="sng" dirty="0" err="1"/>
              <a:t>път</a:t>
            </a:r>
            <a:r>
              <a:rPr lang="en-US" sz="3600" b="1" dirty="0"/>
              <a:t>) </a:t>
            </a:r>
            <a:r>
              <a:rPr lang="en-US" sz="3600" dirty="0" err="1"/>
              <a:t>са</a:t>
            </a:r>
            <a:r>
              <a:rPr lang="en-US" sz="3600" dirty="0"/>
              <a:t> </a:t>
            </a:r>
            <a:r>
              <a:rPr lang="en-US" sz="3600" dirty="0" err="1"/>
              <a:t>разположени</a:t>
            </a:r>
            <a:r>
              <a:rPr lang="en-US" sz="3600" dirty="0"/>
              <a:t> </a:t>
            </a:r>
            <a:r>
              <a:rPr lang="en-US" sz="3600" dirty="0" err="1"/>
              <a:t>във</a:t>
            </a:r>
            <a:r>
              <a:rPr lang="en-US" sz="3600" dirty="0"/>
              <a:t> </a:t>
            </a:r>
            <a:r>
              <a:rPr lang="en-US" sz="3600" dirty="0" err="1"/>
              <a:t>всички</a:t>
            </a:r>
            <a:r>
              <a:rPr lang="en-US" sz="3600" dirty="0"/>
              <a:t> </a:t>
            </a:r>
            <a:r>
              <a:rPr lang="en-US" sz="3600" dirty="0" err="1"/>
              <a:t>посоки</a:t>
            </a:r>
            <a:r>
              <a:rPr lang="en-US" sz="3600" dirty="0"/>
              <a:t> </a:t>
            </a:r>
            <a:r>
              <a:rPr lang="en-US" sz="3600" dirty="0" err="1" smtClean="0"/>
              <a:t>сямо</a:t>
            </a:r>
            <a:r>
              <a:rPr lang="en-US" sz="3600" dirty="0" smtClean="0"/>
              <a:t> </a:t>
            </a:r>
            <a:r>
              <a:rPr lang="en-US" sz="3600" dirty="0" err="1"/>
              <a:t>наблюдател</a:t>
            </a:r>
            <a:r>
              <a:rPr lang="en-US" sz="3600" dirty="0"/>
              <a:t> </a:t>
            </a:r>
            <a:r>
              <a:rPr lang="en-US" sz="3600" dirty="0" err="1"/>
              <a:t>от</a:t>
            </a:r>
            <a:r>
              <a:rPr lang="en-US" sz="3600" dirty="0"/>
              <a:t> </a:t>
            </a:r>
            <a:r>
              <a:rPr lang="en-US" sz="3600" dirty="0" err="1"/>
              <a:t>Земята</a:t>
            </a:r>
            <a:r>
              <a:rPr lang="en-US" sz="3600" dirty="0"/>
              <a:t>. </a:t>
            </a:r>
            <a:r>
              <a:rPr lang="en-US" sz="3600" dirty="0" err="1"/>
              <a:t>Те</a:t>
            </a:r>
            <a:r>
              <a:rPr lang="en-US" sz="3600" dirty="0"/>
              <a:t> </a:t>
            </a:r>
            <a:r>
              <a:rPr lang="en-US" sz="3600" dirty="0" err="1"/>
              <a:t>се</a:t>
            </a:r>
            <a:r>
              <a:rPr lang="en-US" sz="3600" dirty="0"/>
              <a:t> </a:t>
            </a:r>
            <a:r>
              <a:rPr lang="en-US" sz="3600" dirty="0" err="1"/>
              <a:t>групират</a:t>
            </a:r>
            <a:r>
              <a:rPr lang="en-US" sz="3600" dirty="0"/>
              <a:t> в </a:t>
            </a:r>
            <a:r>
              <a:rPr lang="en-US" sz="3600" dirty="0" err="1"/>
              <a:t>области</a:t>
            </a:r>
            <a:r>
              <a:rPr lang="en-US" sz="3600" dirty="0"/>
              <a:t> </a:t>
            </a:r>
            <a:r>
              <a:rPr lang="en-US" sz="3600" dirty="0" err="1"/>
              <a:t>от</a:t>
            </a:r>
            <a:r>
              <a:rPr lang="en-US" sz="3600" dirty="0"/>
              <a:t> </a:t>
            </a:r>
            <a:r>
              <a:rPr lang="en-US" sz="3600" dirty="0" err="1"/>
              <a:t>небесната</a:t>
            </a:r>
            <a:r>
              <a:rPr lang="en-US" sz="3600" dirty="0"/>
              <a:t> </a:t>
            </a:r>
            <a:r>
              <a:rPr lang="en-US" sz="3600" dirty="0" err="1"/>
              <a:t>сфера</a:t>
            </a:r>
            <a:r>
              <a:rPr lang="en-US" sz="3600" dirty="0"/>
              <a:t>, </a:t>
            </a:r>
            <a:r>
              <a:rPr lang="en-US" sz="3600" dirty="0" err="1"/>
              <a:t>наречени</a:t>
            </a:r>
            <a:r>
              <a:rPr lang="en-US" sz="3600" dirty="0"/>
              <a:t> </a:t>
            </a:r>
            <a:r>
              <a:rPr lang="en-US" sz="3600" u="sng" dirty="0" err="1"/>
              <a:t>съзвездия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</p:cSld>
  <p:clrMapOvr>
    <a:masterClrMapping/>
  </p:clrMapOvr>
  <p:transition advTm="78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dmin\Downloads\МЛЕЧЕН ПЪ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01222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257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6643710"/>
          </a:xfrm>
        </p:spPr>
        <p:txBody>
          <a:bodyPr>
            <a:noAutofit/>
          </a:bodyPr>
          <a:lstStyle/>
          <a:p>
            <a:r>
              <a:rPr lang="en-US" sz="4000" dirty="0" err="1"/>
              <a:t>Много</a:t>
            </a:r>
            <a:r>
              <a:rPr lang="en-US" sz="4000" dirty="0"/>
              <a:t> </a:t>
            </a:r>
            <a:r>
              <a:rPr lang="en-US" sz="4000" dirty="0" err="1"/>
              <a:t>звезди</a:t>
            </a:r>
            <a:r>
              <a:rPr lang="en-US" sz="4000" dirty="0"/>
              <a:t> </a:t>
            </a:r>
            <a:r>
              <a:rPr lang="en-US" sz="4000" dirty="0" err="1"/>
              <a:t>са</a:t>
            </a:r>
            <a:r>
              <a:rPr lang="en-US" sz="4000" dirty="0"/>
              <a:t> </a:t>
            </a:r>
            <a:r>
              <a:rPr lang="en-US" sz="4000" dirty="0" err="1"/>
              <a:t>на</a:t>
            </a:r>
            <a:r>
              <a:rPr lang="en-US" sz="4000" dirty="0"/>
              <a:t> </a:t>
            </a:r>
            <a:r>
              <a:rPr lang="en-US" sz="4000" dirty="0" err="1"/>
              <a:t>възраст</a:t>
            </a:r>
            <a:r>
              <a:rPr lang="en-US" sz="4000" dirty="0"/>
              <a:t> </a:t>
            </a:r>
            <a:r>
              <a:rPr lang="en-US" sz="4000" dirty="0" err="1"/>
              <a:t>между</a:t>
            </a:r>
            <a:r>
              <a:rPr lang="en-US" sz="4000" dirty="0"/>
              <a:t> 1 и 10 </a:t>
            </a:r>
            <a:r>
              <a:rPr lang="en-US" sz="4000" dirty="0" err="1"/>
              <a:t>милиарда</a:t>
            </a:r>
            <a:r>
              <a:rPr lang="en-US" sz="4000" dirty="0"/>
              <a:t> </a:t>
            </a:r>
            <a:r>
              <a:rPr lang="en-US" sz="4000" dirty="0" err="1"/>
              <a:t>години</a:t>
            </a:r>
            <a:r>
              <a:rPr lang="en-US" sz="4000" dirty="0"/>
              <a:t>. </a:t>
            </a:r>
            <a:r>
              <a:rPr lang="en-US" sz="4000" dirty="0" err="1"/>
              <a:t>Някои</a:t>
            </a:r>
            <a:r>
              <a:rPr lang="en-US" sz="4000" dirty="0"/>
              <a:t> </a:t>
            </a:r>
            <a:r>
              <a:rPr lang="en-US" sz="4000" dirty="0" err="1"/>
              <a:t>дори</a:t>
            </a:r>
            <a:r>
              <a:rPr lang="en-US" sz="4000" dirty="0"/>
              <a:t> </a:t>
            </a:r>
            <a:r>
              <a:rPr lang="en-US" sz="4000" dirty="0" err="1"/>
              <a:t>се</a:t>
            </a:r>
            <a:r>
              <a:rPr lang="en-US" sz="4000" dirty="0"/>
              <a:t> </a:t>
            </a:r>
            <a:r>
              <a:rPr lang="en-US" sz="4000" dirty="0" err="1"/>
              <a:t>доближават</a:t>
            </a:r>
            <a:r>
              <a:rPr lang="en-US" sz="4000" dirty="0"/>
              <a:t> </a:t>
            </a:r>
            <a:r>
              <a:rPr lang="en-US" sz="4000" dirty="0" err="1"/>
              <a:t>до</a:t>
            </a:r>
            <a:r>
              <a:rPr lang="en-US" sz="4000" dirty="0"/>
              <a:t> 13,7 </a:t>
            </a:r>
            <a:r>
              <a:rPr lang="en-US" sz="4000" dirty="0" err="1"/>
              <a:t>милиарда</a:t>
            </a:r>
            <a:r>
              <a:rPr lang="en-US" sz="4000" dirty="0"/>
              <a:t> </a:t>
            </a:r>
            <a:r>
              <a:rPr lang="en-US" sz="4000" dirty="0" err="1"/>
              <a:t>години</a:t>
            </a:r>
            <a:r>
              <a:rPr lang="en-US" sz="4000" dirty="0"/>
              <a:t>, </a:t>
            </a:r>
            <a:r>
              <a:rPr lang="en-US" sz="4000" dirty="0" err="1"/>
              <a:t>което</a:t>
            </a:r>
            <a:r>
              <a:rPr lang="en-US" sz="4000" dirty="0"/>
              <a:t> е </a:t>
            </a:r>
            <a:r>
              <a:rPr lang="en-US" sz="4000" dirty="0" err="1"/>
              <a:t>приблизителната</a:t>
            </a:r>
            <a:r>
              <a:rPr lang="en-US" sz="4000" dirty="0"/>
              <a:t> </a:t>
            </a:r>
            <a:r>
              <a:rPr lang="en-US" sz="4000" dirty="0" err="1"/>
              <a:t>възраст</a:t>
            </a:r>
            <a:r>
              <a:rPr lang="en-US" sz="4000" dirty="0"/>
              <a:t> </a:t>
            </a:r>
            <a:r>
              <a:rPr lang="en-US" sz="4000" dirty="0" err="1"/>
              <a:t>на</a:t>
            </a:r>
            <a:r>
              <a:rPr lang="en-US" sz="4000" dirty="0"/>
              <a:t> </a:t>
            </a:r>
            <a:r>
              <a:rPr lang="en-US" sz="4000" dirty="0" err="1"/>
              <a:t>Вселената</a:t>
            </a:r>
            <a:r>
              <a:rPr lang="en-US" sz="4000" dirty="0"/>
              <a:t>. </a:t>
            </a:r>
            <a:r>
              <a:rPr lang="en-US" sz="4000" dirty="0" err="1"/>
              <a:t>Размерът</a:t>
            </a:r>
            <a:r>
              <a:rPr lang="en-US" sz="4000" dirty="0"/>
              <a:t> </a:t>
            </a:r>
            <a:r>
              <a:rPr lang="en-US" sz="4000" dirty="0" err="1"/>
              <a:t>им</a:t>
            </a:r>
            <a:r>
              <a:rPr lang="en-US" sz="4000" dirty="0"/>
              <a:t> </a:t>
            </a:r>
            <a:r>
              <a:rPr lang="en-US" sz="4000" dirty="0" err="1"/>
              <a:t>също</a:t>
            </a:r>
            <a:r>
              <a:rPr lang="en-US" sz="4000" dirty="0"/>
              <a:t> </a:t>
            </a:r>
            <a:r>
              <a:rPr lang="en-US" sz="4000" dirty="0" err="1"/>
              <a:t>варира</a:t>
            </a:r>
            <a:r>
              <a:rPr lang="en-US" sz="4000" dirty="0"/>
              <a:t>: </a:t>
            </a:r>
            <a:r>
              <a:rPr lang="en-US" sz="4000" dirty="0" smtClean="0"/>
              <a:t> </a:t>
            </a:r>
            <a:r>
              <a:rPr lang="bg-BG" sz="4000" dirty="0" err="1" smtClean="0"/>
              <a:t>М</a:t>
            </a:r>
            <a:r>
              <a:rPr lang="en-US" sz="4000" dirty="0" err="1" smtClean="0"/>
              <a:t>алките</a:t>
            </a:r>
            <a:r>
              <a:rPr lang="en-US" sz="4000" dirty="0" smtClean="0"/>
              <a:t> </a:t>
            </a:r>
            <a:r>
              <a:rPr lang="en-US" sz="4000" u="sng" dirty="0" err="1"/>
              <a:t>неутронни</a:t>
            </a:r>
            <a:r>
              <a:rPr lang="en-US" sz="4000" u="sng" dirty="0"/>
              <a:t> </a:t>
            </a:r>
            <a:r>
              <a:rPr lang="en-US" sz="4000" u="sng" dirty="0" err="1"/>
              <a:t>звезди</a:t>
            </a:r>
            <a:r>
              <a:rPr lang="en-US" sz="4000" dirty="0"/>
              <a:t> (</a:t>
            </a:r>
            <a:r>
              <a:rPr lang="en-US" sz="4000" dirty="0" err="1"/>
              <a:t>които</a:t>
            </a:r>
            <a:r>
              <a:rPr lang="en-US" sz="4000" dirty="0"/>
              <a:t> </a:t>
            </a:r>
            <a:r>
              <a:rPr lang="en-US" sz="4000" dirty="0" err="1"/>
              <a:t>всъщност</a:t>
            </a:r>
            <a:r>
              <a:rPr lang="en-US" sz="4000" dirty="0"/>
              <a:t> </a:t>
            </a:r>
            <a:r>
              <a:rPr lang="en-US" sz="4000" dirty="0" err="1"/>
              <a:t>са</a:t>
            </a:r>
            <a:r>
              <a:rPr lang="en-US" sz="4000" dirty="0"/>
              <a:t> </a:t>
            </a:r>
            <a:r>
              <a:rPr lang="en-US" sz="4000" dirty="0" err="1"/>
              <a:t>мъртви</a:t>
            </a:r>
            <a:r>
              <a:rPr lang="en-US" sz="4000" dirty="0"/>
              <a:t> </a:t>
            </a:r>
            <a:r>
              <a:rPr lang="en-US" sz="4000" dirty="0" err="1"/>
              <a:t>звезди</a:t>
            </a:r>
            <a:r>
              <a:rPr lang="en-US" sz="4000" dirty="0"/>
              <a:t>), </a:t>
            </a:r>
            <a:r>
              <a:rPr lang="bg-BG" sz="4000" dirty="0" smtClean="0"/>
              <a:t>са </a:t>
            </a:r>
            <a:r>
              <a:rPr lang="en-US" sz="4000" dirty="0" err="1" smtClean="0"/>
              <a:t>не</a:t>
            </a:r>
            <a:r>
              <a:rPr lang="en-US" sz="4000" dirty="0" smtClean="0"/>
              <a:t> </a:t>
            </a:r>
            <a:r>
              <a:rPr lang="en-US" sz="4000" dirty="0" err="1"/>
              <a:t>по-големи</a:t>
            </a:r>
            <a:r>
              <a:rPr lang="en-US" sz="4000" dirty="0"/>
              <a:t> </a:t>
            </a:r>
            <a:r>
              <a:rPr lang="en-US" sz="4000" dirty="0" err="1"/>
              <a:t>от</a:t>
            </a:r>
            <a:r>
              <a:rPr lang="en-US" sz="4000" dirty="0"/>
              <a:t> </a:t>
            </a:r>
            <a:r>
              <a:rPr lang="en-US" sz="4000" dirty="0" err="1" smtClean="0"/>
              <a:t>град</a:t>
            </a:r>
            <a:r>
              <a:rPr lang="bg-BG" sz="4000" dirty="0" smtClean="0"/>
              <a:t>.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</p:cSld>
  <p:clrMapOvr>
    <a:masterClrMapping/>
  </p:clrMapOvr>
  <p:transition advTm="2418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586658" cy="6215106"/>
          </a:xfrm>
        </p:spPr>
        <p:txBody>
          <a:bodyPr>
            <a:normAutofit fontScale="90000"/>
          </a:bodyPr>
          <a:lstStyle/>
          <a:p>
            <a:r>
              <a:rPr lang="bg-BG" u="sng" dirty="0" err="1" smtClean="0"/>
              <a:t>С</a:t>
            </a:r>
            <a:r>
              <a:rPr lang="en-US" u="sng" dirty="0" err="1" smtClean="0"/>
              <a:t>връхгигантите</a:t>
            </a:r>
            <a:r>
              <a:rPr lang="en-US" dirty="0" smtClean="0"/>
              <a:t> </a:t>
            </a:r>
            <a:r>
              <a:rPr lang="en-US" dirty="0" err="1" smtClean="0"/>
              <a:t>като</a:t>
            </a:r>
            <a:r>
              <a:rPr lang="en-US" dirty="0" smtClean="0"/>
              <a:t> </a:t>
            </a:r>
            <a:r>
              <a:rPr lang="en-US" u="sng" dirty="0" err="1" smtClean="0"/>
              <a:t>Полярната</a:t>
            </a:r>
            <a:r>
              <a:rPr lang="en-US" u="sng" dirty="0" smtClean="0"/>
              <a:t> </a:t>
            </a:r>
            <a:r>
              <a:rPr lang="en-US" u="sng" dirty="0" err="1" smtClean="0"/>
              <a:t>звезда</a:t>
            </a:r>
            <a:r>
              <a:rPr lang="en-US" dirty="0" smtClean="0"/>
              <a:t> и </a:t>
            </a:r>
            <a:r>
              <a:rPr lang="en-US" u="sng" dirty="0" err="1" smtClean="0"/>
              <a:t>Бетелгейзе</a:t>
            </a:r>
            <a:r>
              <a:rPr lang="en-US" dirty="0" smtClean="0"/>
              <a:t> в </a:t>
            </a:r>
            <a:r>
              <a:rPr lang="en-US" dirty="0" err="1" smtClean="0"/>
              <a:t>съзвездието</a:t>
            </a:r>
            <a:r>
              <a:rPr lang="en-US" dirty="0" smtClean="0"/>
              <a:t> </a:t>
            </a:r>
            <a:r>
              <a:rPr lang="en-US" b="1" u="sng" dirty="0" err="1" smtClean="0"/>
              <a:t>Орион</a:t>
            </a:r>
            <a:r>
              <a:rPr lang="en-US" dirty="0" smtClean="0"/>
              <a:t>,</a:t>
            </a:r>
            <a:r>
              <a:rPr lang="bg-BG" dirty="0" smtClean="0"/>
              <a:t>имат</a:t>
            </a:r>
            <a:r>
              <a:rPr lang="en-US" dirty="0" smtClean="0"/>
              <a:t> </a:t>
            </a:r>
            <a:r>
              <a:rPr lang="en-US" dirty="0" err="1" smtClean="0"/>
              <a:t>диаметър</a:t>
            </a:r>
            <a:r>
              <a:rPr lang="en-US" dirty="0" smtClean="0"/>
              <a:t> </a:t>
            </a:r>
            <a:r>
              <a:rPr lang="en-US" dirty="0" err="1" smtClean="0"/>
              <a:t>около</a:t>
            </a:r>
            <a:r>
              <a:rPr lang="en-US" dirty="0" smtClean="0"/>
              <a:t> 1000 </a:t>
            </a:r>
            <a:r>
              <a:rPr lang="en-US" dirty="0" err="1" smtClean="0"/>
              <a:t>пъти</a:t>
            </a:r>
            <a:r>
              <a:rPr lang="en-US" dirty="0" smtClean="0"/>
              <a:t> </a:t>
            </a:r>
            <a:r>
              <a:rPr lang="en-US" dirty="0" err="1" smtClean="0"/>
              <a:t>по-голям</a:t>
            </a:r>
            <a:r>
              <a:rPr lang="en-US" dirty="0" smtClean="0"/>
              <a:t> </a:t>
            </a:r>
            <a:r>
              <a:rPr lang="en-US" dirty="0" err="1" smtClean="0"/>
              <a:t>от</a:t>
            </a:r>
            <a:r>
              <a:rPr lang="en-US" dirty="0" smtClean="0"/>
              <a:t> </a:t>
            </a:r>
            <a:r>
              <a:rPr lang="en-US" dirty="0" err="1" smtClean="0"/>
              <a:t>този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нашето</a:t>
            </a:r>
            <a:r>
              <a:rPr lang="en-US" dirty="0" smtClean="0"/>
              <a:t> </a:t>
            </a:r>
            <a:r>
              <a:rPr lang="en-US" dirty="0" err="1" smtClean="0"/>
              <a:t>Слънце</a:t>
            </a:r>
            <a:r>
              <a:rPr lang="en-US" dirty="0" smtClean="0"/>
              <a:t> (1,6 </a:t>
            </a:r>
            <a:r>
              <a:rPr lang="en-US" dirty="0" err="1" smtClean="0"/>
              <a:t>милиарда</a:t>
            </a:r>
            <a:r>
              <a:rPr lang="en-US" dirty="0" smtClean="0"/>
              <a:t> </a:t>
            </a:r>
            <a:r>
              <a:rPr lang="en-US" dirty="0" err="1" smtClean="0"/>
              <a:t>километра</a:t>
            </a:r>
            <a:r>
              <a:rPr lang="en-US" dirty="0" smtClean="0"/>
              <a:t>). </a:t>
            </a:r>
            <a:r>
              <a:rPr lang="en-US" dirty="0" err="1" smtClean="0"/>
              <a:t>Температурата</a:t>
            </a:r>
            <a:r>
              <a:rPr lang="en-US" dirty="0" smtClean="0"/>
              <a:t> </a:t>
            </a:r>
            <a:r>
              <a:rPr lang="en-US" dirty="0" err="1" smtClean="0"/>
              <a:t>във</a:t>
            </a:r>
            <a:r>
              <a:rPr lang="en-US" dirty="0" smtClean="0"/>
              <a:t> </a:t>
            </a:r>
            <a:r>
              <a:rPr lang="en-US" dirty="0" err="1" smtClean="0"/>
              <a:t>вътрешността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звездите</a:t>
            </a:r>
            <a:r>
              <a:rPr lang="en-US" dirty="0" smtClean="0"/>
              <a:t> </a:t>
            </a:r>
            <a:r>
              <a:rPr lang="en-US" dirty="0" err="1" smtClean="0"/>
              <a:t>достига</a:t>
            </a:r>
            <a:r>
              <a:rPr lang="en-US" dirty="0" smtClean="0"/>
              <a:t> </a:t>
            </a:r>
            <a:r>
              <a:rPr lang="en-US" dirty="0" err="1" smtClean="0"/>
              <a:t>милиони</a:t>
            </a:r>
            <a:r>
              <a:rPr lang="en-US" dirty="0" smtClean="0"/>
              <a:t> </a:t>
            </a:r>
            <a:r>
              <a:rPr lang="en-US" dirty="0" err="1" smtClean="0"/>
              <a:t>градуса</a:t>
            </a:r>
            <a:r>
              <a:rPr lang="en-US" dirty="0" smtClean="0"/>
              <a:t> </a:t>
            </a:r>
            <a:r>
              <a:rPr lang="en-US" dirty="0" err="1" smtClean="0"/>
              <a:t>Келвин</a:t>
            </a:r>
            <a:r>
              <a:rPr lang="en-US" dirty="0" smtClean="0"/>
              <a:t>, а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повърхността</a:t>
            </a:r>
            <a:r>
              <a:rPr lang="en-US" dirty="0" smtClean="0"/>
              <a:t> е </a:t>
            </a:r>
            <a:r>
              <a:rPr lang="en-US" dirty="0" err="1" smtClean="0"/>
              <a:t>по</a:t>
            </a:r>
            <a:r>
              <a:rPr lang="en-US" dirty="0" smtClean="0"/>
              <a:t> </a:t>
            </a:r>
            <a:r>
              <a:rPr lang="en-US" dirty="0" err="1" smtClean="0"/>
              <a:t>порядъка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няколко</a:t>
            </a:r>
            <a:r>
              <a:rPr lang="en-US" dirty="0" smtClean="0"/>
              <a:t> </a:t>
            </a:r>
            <a:r>
              <a:rPr lang="en-US" dirty="0" err="1" smtClean="0"/>
              <a:t>хиляди</a:t>
            </a:r>
            <a:r>
              <a:rPr lang="en-US" dirty="0" smtClean="0"/>
              <a:t> </a:t>
            </a:r>
            <a:r>
              <a:rPr lang="en-US" dirty="0" err="1" smtClean="0"/>
              <a:t>градуса</a:t>
            </a:r>
            <a:endParaRPr lang="bg-BG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388</Words>
  <Application>Microsoft Office PowerPoint</Application>
  <PresentationFormat>Презентация на цял екран (4:3)</PresentationFormat>
  <Paragraphs>12</Paragraphs>
  <Slides>18</Slides>
  <Notes>1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18</vt:i4>
      </vt:variant>
    </vt:vector>
  </HeadingPairs>
  <TitlesOfParts>
    <vt:vector size="19" baseType="lpstr">
      <vt:lpstr>Office Theme</vt:lpstr>
      <vt:lpstr>ЗВЕЗДИ И СЪЗВЕЗДИЯ Изготвил: Христо Андонов 5 а клас ОУ “ Стоян Михайловски “ –гр.Пловдив             </vt:lpstr>
      <vt:lpstr>Звезда е небесно тяло, представляващо голямо кълбо газ (плазма), произвеждащо енергия чрез термоядрен синтез, основно превръщане на водород в хелий. Тази енергия се разпространява в пространството под формата на електромагнитно излъчване. Звездите в нощното небе блещукат (трептят) поради многобройните отражения и пречупвания на светлината при преминаването ѝ през земната атмосфера. </vt:lpstr>
      <vt:lpstr>Слайд 3</vt:lpstr>
      <vt:lpstr>Според астрономите, познатата вселена съдържа поне 70 секстилиона (7 x 1022) звезди. Най-близката до Земята звезда е Слънцето. Светлината от него достига до нас за 8 минути. Ако изключим Слънцето, най-близката звезда е Проксима Центавър, която е отдалечена на 40 трилиона километра. Нейната светлина стига до Земята за 4,3 години. </vt:lpstr>
      <vt:lpstr>Слайд 5</vt:lpstr>
      <vt:lpstr> Звездите не са разпределени равномерно във вселената, а са групирани в галактики. Една типична галактика съдържа стотици милиарди звезди. Звездипрте от нашата галактика (Млечният път) са разположени във всички посоки сямо наблюдател от Земята. Те се групират в области от небесната сфера, наречени съзвездия </vt:lpstr>
      <vt:lpstr>Слайд 7</vt:lpstr>
      <vt:lpstr>Много звезди са на възраст между 1 и 10 милиарда години. Някои дори се доближават до 13,7 милиарда години, което е приблизителната възраст на Вселената. Размерът им също варира:  Малките неутронни звезди (които всъщност са мъртви звезди), са не по-големи от град. </vt:lpstr>
      <vt:lpstr>Свръхгигантите като Полярната звезда и Бетелгейзе в съзвездието Орион,имат диаметър около 1000 пъти по-голям от този на нашето Слънце (1,6 милиарда километра). Температурата във вътрешността на звездите достига милиони градуса Келвин, а на повърхността е по порядъка на няколко хиляди градуса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            Изтотвил:                             Христо Андонов -5а                                  ОУ “Стоян Михайловски”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ЗВЕЗДИ И СЪЗВЕЗДИЯ</dc:title>
  <dc:creator>admin</dc:creator>
  <cp:lastModifiedBy>HP</cp:lastModifiedBy>
  <cp:revision>31</cp:revision>
  <dcterms:created xsi:type="dcterms:W3CDTF">2016-10-24T19:58:38Z</dcterms:created>
  <dcterms:modified xsi:type="dcterms:W3CDTF">2016-10-28T20:44:43Z</dcterms:modified>
</cp:coreProperties>
</file>