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8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E4B85D-897E-4A2E-B799-5681B6198197}" type="datetimeFigureOut">
              <a:rPr lang="bg-BG" smtClean="0"/>
              <a:t>2.11.2016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4A5B462-A677-4A7C-8AFD-362B643CC3FF}" type="slidenum">
              <a:rPr lang="bg-BG" smtClean="0"/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Алтернативни източници на енергия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Зорница Милева </a:t>
            </a:r>
          </a:p>
          <a:p>
            <a:r>
              <a:rPr lang="bg-BG" dirty="0" smtClean="0"/>
              <a:t>Симона Дончев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385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Като за начало </a:t>
            </a:r>
            <a:r>
              <a:rPr lang="ru-RU" sz="2800" dirty="0" err="1" smtClean="0"/>
              <a:t>трябва</a:t>
            </a:r>
            <a:r>
              <a:rPr lang="ru-RU" sz="2800" dirty="0" smtClean="0"/>
              <a:t> да се </a:t>
            </a:r>
            <a:r>
              <a:rPr lang="ru-RU" sz="2800" dirty="0" err="1" smtClean="0"/>
              <a:t>провери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ефективната</a:t>
            </a:r>
            <a:r>
              <a:rPr lang="ru-RU" sz="2800" dirty="0" smtClean="0"/>
              <a:t> им работа при </a:t>
            </a:r>
            <a:r>
              <a:rPr lang="ru-RU" sz="2800" dirty="0" err="1" smtClean="0"/>
              <a:t>минусови</a:t>
            </a:r>
            <a:r>
              <a:rPr lang="ru-RU" sz="2800" dirty="0" smtClean="0"/>
              <a:t> </a:t>
            </a:r>
            <a:r>
              <a:rPr lang="ru-RU" sz="2800" dirty="0" err="1" smtClean="0"/>
              <a:t>температури</a:t>
            </a:r>
            <a:r>
              <a:rPr lang="ru-RU" sz="2800" dirty="0" smtClean="0"/>
              <a:t>, </a:t>
            </a:r>
            <a:r>
              <a:rPr lang="ru-RU" sz="2800" dirty="0" err="1" smtClean="0"/>
              <a:t>както</a:t>
            </a:r>
            <a:r>
              <a:rPr lang="ru-RU" sz="2800" dirty="0" smtClean="0"/>
              <a:t> и да се предотврати </a:t>
            </a:r>
            <a:r>
              <a:rPr lang="ru-RU" sz="2800" dirty="0" err="1" smtClean="0"/>
              <a:t>възпламеняването</a:t>
            </a:r>
            <a:r>
              <a:rPr lang="ru-RU" sz="2800" dirty="0" smtClean="0"/>
              <a:t> им при </a:t>
            </a:r>
            <a:r>
              <a:rPr lang="ru-RU" sz="2800" dirty="0" err="1" smtClean="0"/>
              <a:t>евентуално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прегряване</a:t>
            </a:r>
            <a:r>
              <a:rPr lang="ru-RU" sz="2800" dirty="0" smtClean="0"/>
              <a:t>.</a:t>
            </a:r>
            <a:endParaRPr lang="bg-BG" sz="28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84984"/>
            <a:ext cx="4680520" cy="311547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402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Силата на течащата вода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Хидрокинетичните</a:t>
            </a:r>
            <a:r>
              <a:rPr lang="ru-RU" dirty="0" smtClean="0"/>
              <a:t> устройства </a:t>
            </a:r>
            <a:r>
              <a:rPr lang="ru-RU" dirty="0" err="1" smtClean="0"/>
              <a:t>наподобяват</a:t>
            </a:r>
            <a:r>
              <a:rPr lang="ru-RU" dirty="0" smtClean="0"/>
              <a:t> </a:t>
            </a:r>
            <a:r>
              <a:rPr lang="ru-RU" dirty="0" err="1" smtClean="0"/>
              <a:t>подводни</a:t>
            </a:r>
            <a:r>
              <a:rPr lang="ru-RU" dirty="0" smtClean="0"/>
              <a:t> </a:t>
            </a:r>
            <a:r>
              <a:rPr lang="ru-RU" dirty="0" err="1" smtClean="0"/>
              <a:t>вятърни</a:t>
            </a:r>
            <a:r>
              <a:rPr lang="ru-RU" dirty="0" smtClean="0"/>
              <a:t> </a:t>
            </a:r>
            <a:r>
              <a:rPr lang="ru-RU" dirty="0" err="1" smtClean="0"/>
              <a:t>мелници</a:t>
            </a:r>
            <a:r>
              <a:rPr lang="ru-RU" dirty="0" smtClean="0"/>
              <a:t>. Те </a:t>
            </a:r>
            <a:r>
              <a:rPr lang="ru-RU" dirty="0" err="1" smtClean="0"/>
              <a:t>улавят</a:t>
            </a:r>
            <a:r>
              <a:rPr lang="ru-RU" dirty="0" smtClean="0"/>
              <a:t> </a:t>
            </a:r>
            <a:r>
              <a:rPr lang="ru-RU" dirty="0" err="1" smtClean="0"/>
              <a:t>течащата</a:t>
            </a:r>
            <a:r>
              <a:rPr lang="ru-RU" dirty="0" smtClean="0"/>
              <a:t> вода в </a:t>
            </a:r>
            <a:r>
              <a:rPr lang="ru-RU" dirty="0" err="1" smtClean="0"/>
              <a:t>реките</a:t>
            </a:r>
            <a:r>
              <a:rPr lang="ru-RU" dirty="0" smtClean="0"/>
              <a:t>, </a:t>
            </a:r>
            <a:r>
              <a:rPr lang="ru-RU" dirty="0" err="1" smtClean="0"/>
              <a:t>океанските</a:t>
            </a:r>
            <a:r>
              <a:rPr lang="ru-RU" dirty="0" smtClean="0"/>
              <a:t> течения, </a:t>
            </a:r>
            <a:r>
              <a:rPr lang="ru-RU" dirty="0" err="1" smtClean="0"/>
              <a:t>приливите</a:t>
            </a:r>
            <a:r>
              <a:rPr lang="ru-RU" dirty="0" smtClean="0"/>
              <a:t> и </a:t>
            </a:r>
            <a:r>
              <a:rPr lang="ru-RU" dirty="0" err="1" smtClean="0"/>
              <a:t>отливите</a:t>
            </a:r>
            <a:r>
              <a:rPr lang="ru-RU" dirty="0" smtClean="0"/>
              <a:t> и </a:t>
            </a:r>
            <a:r>
              <a:rPr lang="ru-RU" dirty="0" err="1" smtClean="0"/>
              <a:t>изкуствено</a:t>
            </a:r>
            <a:r>
              <a:rPr lang="ru-RU" dirty="0" smtClean="0"/>
              <a:t> </a:t>
            </a:r>
            <a:r>
              <a:rPr lang="ru-RU" dirty="0" err="1" smtClean="0"/>
              <a:t>създадените</a:t>
            </a:r>
            <a:r>
              <a:rPr lang="ru-RU" dirty="0" smtClean="0"/>
              <a:t> </a:t>
            </a:r>
            <a:r>
              <a:rPr lang="ru-RU" dirty="0" err="1" smtClean="0"/>
              <a:t>водни</a:t>
            </a:r>
            <a:r>
              <a:rPr lang="ru-RU" dirty="0" smtClean="0"/>
              <a:t> течения в </a:t>
            </a:r>
            <a:r>
              <a:rPr lang="ru-RU" dirty="0" err="1" smtClean="0"/>
              <a:t>каналите</a:t>
            </a:r>
            <a:r>
              <a:rPr lang="ru-RU" dirty="0" smtClean="0"/>
              <a:t>, с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задвижат</a:t>
            </a:r>
            <a:r>
              <a:rPr lang="ru-RU" dirty="0" smtClean="0"/>
              <a:t> </a:t>
            </a:r>
            <a:r>
              <a:rPr lang="ru-RU" dirty="0" err="1" smtClean="0"/>
              <a:t>роторите</a:t>
            </a:r>
            <a:r>
              <a:rPr lang="ru-RU" dirty="0" smtClean="0"/>
              <a:t> на </a:t>
            </a:r>
            <a:r>
              <a:rPr lang="ru-RU" dirty="0" err="1" smtClean="0"/>
              <a:t>турбините</a:t>
            </a:r>
            <a:r>
              <a:rPr lang="ru-RU" dirty="0" smtClean="0"/>
              <a:t> и </a:t>
            </a:r>
            <a:r>
              <a:rPr lang="ru-RU" dirty="0" err="1" smtClean="0"/>
              <a:t>произвеждат</a:t>
            </a:r>
            <a:r>
              <a:rPr lang="ru-RU" dirty="0" smtClean="0"/>
              <a:t> </a:t>
            </a:r>
            <a:r>
              <a:rPr lang="ru-RU" dirty="0" err="1" smtClean="0"/>
              <a:t>електричество</a:t>
            </a:r>
            <a:r>
              <a:rPr lang="ru-RU" dirty="0" smtClean="0"/>
              <a:t>. </a:t>
            </a:r>
            <a:r>
              <a:rPr lang="ru-RU" dirty="0" err="1" smtClean="0"/>
              <a:t>Също</a:t>
            </a:r>
            <a:r>
              <a:rPr lang="ru-RU" dirty="0" smtClean="0"/>
              <a:t> </a:t>
            </a:r>
            <a:r>
              <a:rPr lang="ru-RU" dirty="0" err="1" smtClean="0"/>
              <a:t>както</a:t>
            </a:r>
            <a:r>
              <a:rPr lang="ru-RU" dirty="0" smtClean="0"/>
              <a:t> </a:t>
            </a:r>
            <a:r>
              <a:rPr lang="ru-RU" dirty="0" err="1" smtClean="0"/>
              <a:t>вятърът</a:t>
            </a:r>
            <a:r>
              <a:rPr lang="ru-RU" dirty="0" smtClean="0"/>
              <a:t> </a:t>
            </a:r>
            <a:r>
              <a:rPr lang="ru-RU" dirty="0" err="1" smtClean="0"/>
              <a:t>задвижва</a:t>
            </a:r>
            <a:r>
              <a:rPr lang="ru-RU" dirty="0" smtClean="0"/>
              <a:t> </a:t>
            </a:r>
            <a:r>
              <a:rPr lang="ru-RU" dirty="0" err="1" smtClean="0"/>
              <a:t>вятърните</a:t>
            </a:r>
            <a:r>
              <a:rPr lang="ru-RU" dirty="0" smtClean="0"/>
              <a:t> </a:t>
            </a:r>
            <a:r>
              <a:rPr lang="ru-RU" dirty="0" err="1" smtClean="0"/>
              <a:t>мелници</a:t>
            </a:r>
            <a:r>
              <a:rPr lang="ru-RU" dirty="0" smtClean="0"/>
              <a:t>. </a:t>
            </a:r>
            <a:r>
              <a:rPr lang="ru-RU" dirty="0" err="1" smtClean="0"/>
              <a:t>Енергията</a:t>
            </a:r>
            <a:r>
              <a:rPr lang="ru-RU" dirty="0" smtClean="0"/>
              <a:t> от </a:t>
            </a:r>
            <a:r>
              <a:rPr lang="ru-RU" dirty="0" err="1" smtClean="0"/>
              <a:t>водата</a:t>
            </a:r>
            <a:r>
              <a:rPr lang="ru-RU" dirty="0" smtClean="0"/>
              <a:t> е </a:t>
            </a:r>
            <a:r>
              <a:rPr lang="ru-RU" dirty="0" err="1" smtClean="0"/>
              <a:t>лесновъзстановима</a:t>
            </a:r>
            <a:r>
              <a:rPr lang="ru-RU" dirty="0" smtClean="0"/>
              <a:t> и при </a:t>
            </a:r>
            <a:r>
              <a:rPr lang="ru-RU" dirty="0" err="1" smtClean="0"/>
              <a:t>производството</a:t>
            </a:r>
            <a:r>
              <a:rPr lang="ru-RU" dirty="0" smtClean="0"/>
              <a:t> ѝ не се отделят </a:t>
            </a:r>
            <a:r>
              <a:rPr lang="ru-RU" dirty="0" err="1" smtClean="0"/>
              <a:t>газове</a:t>
            </a:r>
            <a:r>
              <a:rPr lang="ru-RU" dirty="0" smtClean="0"/>
              <a:t> 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замърсители</a:t>
            </a:r>
            <a:r>
              <a:rPr lang="ru-RU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996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 </a:t>
            </a:r>
            <a:r>
              <a:rPr lang="ru-RU" sz="2800" dirty="0" err="1" smtClean="0"/>
              <a:t>съжаление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технологиите</a:t>
            </a:r>
            <a:r>
              <a:rPr lang="ru-RU" sz="2800" dirty="0" smtClean="0"/>
              <a:t> за производство тук </a:t>
            </a:r>
            <a:r>
              <a:rPr lang="ru-RU" sz="2800" dirty="0" err="1" smtClean="0"/>
              <a:t>изостават</a:t>
            </a:r>
            <a:r>
              <a:rPr lang="ru-RU" sz="2800" dirty="0" smtClean="0"/>
              <a:t> с цели 15 </a:t>
            </a:r>
            <a:r>
              <a:rPr lang="ru-RU" sz="2800" dirty="0" err="1" smtClean="0"/>
              <a:t>години</a:t>
            </a:r>
            <a:r>
              <a:rPr lang="ru-RU" sz="2800" dirty="0" smtClean="0"/>
              <a:t> от </a:t>
            </a:r>
            <a:r>
              <a:rPr lang="ru-RU" sz="2800" dirty="0" err="1" smtClean="0"/>
              <a:t>тези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слънчевата</a:t>
            </a:r>
            <a:r>
              <a:rPr lang="ru-RU" sz="2800" dirty="0" smtClean="0"/>
              <a:t> и </a:t>
            </a:r>
            <a:r>
              <a:rPr lang="ru-RU" sz="2800" dirty="0" err="1" smtClean="0"/>
              <a:t>вятърната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. А и </a:t>
            </a:r>
            <a:r>
              <a:rPr lang="ru-RU" sz="2800" dirty="0" err="1" smtClean="0"/>
              <a:t>последиците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околната</a:t>
            </a:r>
            <a:r>
              <a:rPr lang="ru-RU" sz="2800" dirty="0" smtClean="0"/>
              <a:t> среда при </a:t>
            </a:r>
            <a:r>
              <a:rPr lang="ru-RU" sz="2800" dirty="0" err="1" smtClean="0"/>
              <a:t>едно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преграждане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естествените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водни</a:t>
            </a:r>
            <a:r>
              <a:rPr lang="ru-RU" sz="2800" dirty="0" smtClean="0"/>
              <a:t> </a:t>
            </a:r>
            <a:r>
              <a:rPr lang="ru-RU" sz="2800" dirty="0" err="1" smtClean="0"/>
              <a:t>пътища</a:t>
            </a:r>
            <a:r>
              <a:rPr lang="ru-RU" sz="2800" dirty="0" smtClean="0"/>
              <a:t> </a:t>
            </a:r>
            <a:r>
              <a:rPr lang="ru-RU" sz="2800" dirty="0" err="1" smtClean="0"/>
              <a:t>са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доста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непредсказуеми</a:t>
            </a:r>
            <a:r>
              <a:rPr lang="ru-RU" sz="2800" dirty="0" smtClean="0"/>
              <a:t>.</a:t>
            </a:r>
            <a:endParaRPr lang="bg-BG" sz="28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56877"/>
            <a:ext cx="2206749" cy="29908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315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Геотермалната енергия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Под </a:t>
            </a:r>
            <a:r>
              <a:rPr lang="ru-RU" sz="2800" dirty="0" err="1" smtClean="0"/>
              <a:t>земната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повърхност</a:t>
            </a:r>
            <a:r>
              <a:rPr lang="ru-RU" sz="2800" dirty="0" smtClean="0"/>
              <a:t> се </a:t>
            </a:r>
            <a:r>
              <a:rPr lang="ru-RU" sz="2800" dirty="0" err="1" smtClean="0"/>
              <a:t>крият</a:t>
            </a:r>
            <a:r>
              <a:rPr lang="ru-RU" sz="2800" dirty="0" smtClean="0"/>
              <a:t> </a:t>
            </a:r>
            <a:r>
              <a:rPr lang="ru-RU" sz="2800" dirty="0" err="1" smtClean="0"/>
              <a:t>изключителни</a:t>
            </a:r>
            <a:r>
              <a:rPr lang="ru-RU" sz="2800" dirty="0" smtClean="0"/>
              <a:t> количества </a:t>
            </a:r>
            <a:r>
              <a:rPr lang="ru-RU" sz="2800" dirty="0" err="1" smtClean="0"/>
              <a:t>топлина</a:t>
            </a:r>
            <a:r>
              <a:rPr lang="ru-RU" sz="2800" dirty="0" smtClean="0"/>
              <a:t>, </a:t>
            </a:r>
            <a:r>
              <a:rPr lang="ru-RU" sz="2800" dirty="0" err="1" smtClean="0"/>
              <a:t>доказателство</a:t>
            </a:r>
            <a:r>
              <a:rPr lang="ru-RU" sz="2800" dirty="0" smtClean="0"/>
              <a:t> за </a:t>
            </a:r>
            <a:r>
              <a:rPr lang="ru-RU" sz="2800" dirty="0" err="1" smtClean="0"/>
              <a:t>които</a:t>
            </a:r>
            <a:r>
              <a:rPr lang="ru-RU" sz="2800" dirty="0" smtClean="0"/>
              <a:t> </a:t>
            </a:r>
            <a:r>
              <a:rPr lang="ru-RU" sz="2800" dirty="0" err="1" smtClean="0"/>
              <a:t>са</a:t>
            </a:r>
            <a:r>
              <a:rPr lang="ru-RU" sz="2800" dirty="0" smtClean="0"/>
              <a:t> </a:t>
            </a:r>
            <a:r>
              <a:rPr lang="ru-RU" sz="2800" dirty="0" err="1" smtClean="0"/>
              <a:t>мощните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вулканични</a:t>
            </a:r>
            <a:r>
              <a:rPr lang="ru-RU" sz="2800" dirty="0" smtClean="0"/>
              <a:t> </a:t>
            </a:r>
            <a:r>
              <a:rPr lang="ru-RU" sz="2800" dirty="0" err="1" smtClean="0"/>
              <a:t>изригвания</a:t>
            </a:r>
            <a:r>
              <a:rPr lang="ru-RU" sz="2800" dirty="0" smtClean="0"/>
              <a:t>. </a:t>
            </a:r>
            <a:r>
              <a:rPr lang="ru-RU" sz="2800" dirty="0" err="1" smtClean="0"/>
              <a:t>Подземната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топлина</a:t>
            </a:r>
            <a:r>
              <a:rPr lang="ru-RU" sz="2800" dirty="0" smtClean="0"/>
              <a:t> се </a:t>
            </a:r>
            <a:r>
              <a:rPr lang="ru-RU" sz="2800" dirty="0" err="1" smtClean="0"/>
              <a:t>използва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производството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отоплението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сгради</a:t>
            </a:r>
            <a:r>
              <a:rPr lang="ru-RU" sz="2800" dirty="0" smtClean="0"/>
              <a:t> и </a:t>
            </a:r>
            <a:r>
              <a:rPr lang="ru-RU" sz="2800" dirty="0" err="1" smtClean="0"/>
              <a:t>пътища</a:t>
            </a:r>
            <a:r>
              <a:rPr lang="ru-RU" sz="2800" dirty="0" smtClean="0"/>
              <a:t>, </a:t>
            </a:r>
            <a:r>
              <a:rPr lang="ru-RU" sz="2800" dirty="0" err="1" smtClean="0"/>
              <a:t>като</a:t>
            </a:r>
            <a:r>
              <a:rPr lang="ru-RU" sz="2800" dirty="0" smtClean="0"/>
              <a:t> </a:t>
            </a:r>
            <a:r>
              <a:rPr lang="ru-RU" sz="2800" dirty="0" err="1" smtClean="0"/>
              <a:t>добивът</a:t>
            </a:r>
            <a:r>
              <a:rPr lang="ru-RU" sz="2800" dirty="0" smtClean="0"/>
              <a:t> ѝ в </a:t>
            </a:r>
            <a:r>
              <a:rPr lang="ru-RU" sz="2800" dirty="0" err="1" smtClean="0"/>
              <a:t>световен</a:t>
            </a:r>
            <a:r>
              <a:rPr lang="ru-RU" sz="2800" dirty="0" smtClean="0"/>
              <a:t> </a:t>
            </a:r>
            <a:r>
              <a:rPr lang="ru-RU" sz="2800" dirty="0" err="1" smtClean="0"/>
              <a:t>мащаб</a:t>
            </a:r>
            <a:r>
              <a:rPr lang="ru-RU" sz="2800" dirty="0" smtClean="0"/>
              <a:t> е </a:t>
            </a:r>
            <a:r>
              <a:rPr lang="ru-RU" sz="2800" dirty="0" err="1" smtClean="0"/>
              <a:t>приблизително</a:t>
            </a:r>
            <a:r>
              <a:rPr lang="ru-RU" sz="2800" dirty="0" smtClean="0"/>
              <a:t> 8000 </a:t>
            </a:r>
            <a:r>
              <a:rPr lang="ru-RU" sz="2800" dirty="0" err="1" smtClean="0"/>
              <a:t>мегавата</a:t>
            </a:r>
            <a:r>
              <a:rPr lang="ru-RU" sz="2800" dirty="0" smtClean="0"/>
              <a:t>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3173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 </a:t>
            </a:r>
            <a:r>
              <a:rPr lang="ru-RU" sz="2800" dirty="0" err="1" smtClean="0"/>
              <a:t>това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земната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 е чиста, </a:t>
            </a:r>
            <a:r>
              <a:rPr lang="ru-RU" sz="2800" dirty="0" err="1" smtClean="0"/>
              <a:t>винаги</a:t>
            </a:r>
            <a:r>
              <a:rPr lang="ru-RU" sz="2800" dirty="0" smtClean="0"/>
              <a:t> в изобилие и </a:t>
            </a:r>
            <a:r>
              <a:rPr lang="ru-RU" sz="2800" dirty="0" err="1" smtClean="0"/>
              <a:t>достъпна</a:t>
            </a:r>
            <a:r>
              <a:rPr lang="ru-RU" sz="2800" dirty="0" smtClean="0"/>
              <a:t> 24 часа в </a:t>
            </a:r>
            <a:r>
              <a:rPr lang="ru-RU" sz="2800" dirty="0" err="1" smtClean="0"/>
              <a:t>денонощието</a:t>
            </a:r>
            <a:r>
              <a:rPr lang="ru-RU" sz="2800" dirty="0" smtClean="0"/>
              <a:t>, но </a:t>
            </a:r>
            <a:r>
              <a:rPr lang="ru-RU" sz="2800" dirty="0" err="1" smtClean="0"/>
              <a:t>колкото</a:t>
            </a:r>
            <a:r>
              <a:rPr lang="ru-RU" sz="2800" dirty="0" smtClean="0"/>
              <a:t> и оптимистично да звучи, за да се </a:t>
            </a:r>
            <a:r>
              <a:rPr lang="ru-RU" sz="2800" dirty="0" err="1" smtClean="0"/>
              <a:t>започне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процесът</a:t>
            </a:r>
            <a:r>
              <a:rPr lang="ru-RU" sz="2800" dirty="0" smtClean="0"/>
              <a:t> на производство, се </a:t>
            </a:r>
            <a:r>
              <a:rPr lang="ru-RU" sz="2800" dirty="0" err="1" smtClean="0"/>
              <a:t>изискват</a:t>
            </a:r>
            <a:r>
              <a:rPr lang="ru-RU" sz="2800" dirty="0" smtClean="0"/>
              <a:t> много капиталовложения.</a:t>
            </a:r>
            <a:endParaRPr lang="bg-BG" sz="28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924944"/>
            <a:ext cx="2448272" cy="36609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29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bg-BG" dirty="0" smtClean="0"/>
              <a:t>Силата на вятъра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момента САЩ е </a:t>
            </a:r>
            <a:r>
              <a:rPr lang="ru-RU" sz="2800" dirty="0" err="1" smtClean="0"/>
              <a:t>най-големият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производител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вятърна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 с </a:t>
            </a:r>
            <a:r>
              <a:rPr lang="ru-RU" sz="2800" dirty="0" err="1" smtClean="0"/>
              <a:t>близо</a:t>
            </a:r>
            <a:r>
              <a:rPr lang="ru-RU" sz="2800" dirty="0" smtClean="0"/>
              <a:t> 18 хил. </a:t>
            </a:r>
            <a:r>
              <a:rPr lang="ru-RU" sz="2800" dirty="0" err="1" smtClean="0"/>
              <a:t>мегавата</a:t>
            </a:r>
            <a:r>
              <a:rPr lang="ru-RU" sz="2800" dirty="0" smtClean="0"/>
              <a:t>, </a:t>
            </a:r>
            <a:r>
              <a:rPr lang="ru-RU" sz="2800" dirty="0" err="1" smtClean="0"/>
              <a:t>достатъчни</a:t>
            </a:r>
            <a:r>
              <a:rPr lang="ru-RU" sz="2800" dirty="0" smtClean="0"/>
              <a:t> да </a:t>
            </a:r>
            <a:r>
              <a:rPr lang="ru-RU" sz="2800" dirty="0" err="1" smtClean="0"/>
              <a:t>захранят</a:t>
            </a:r>
            <a:r>
              <a:rPr lang="ru-RU" sz="2800" dirty="0" smtClean="0"/>
              <a:t> до 5,4 </a:t>
            </a:r>
            <a:r>
              <a:rPr lang="ru-RU" sz="2800" dirty="0" err="1" smtClean="0"/>
              <a:t>милиона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средностатистически</a:t>
            </a:r>
            <a:r>
              <a:rPr lang="ru-RU" sz="2800" dirty="0" smtClean="0"/>
              <a:t> </a:t>
            </a:r>
            <a:r>
              <a:rPr lang="ru-RU" sz="2800" dirty="0" err="1" smtClean="0"/>
              <a:t>домакинства</a:t>
            </a:r>
            <a:r>
              <a:rPr lang="ru-RU" sz="2800" dirty="0" smtClean="0"/>
              <a:t>. </a:t>
            </a:r>
            <a:r>
              <a:rPr lang="ru-RU" sz="2800" dirty="0" err="1" smtClean="0"/>
              <a:t>Според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прогнозите</a:t>
            </a:r>
            <a:r>
              <a:rPr lang="ru-RU" sz="2800" dirty="0" smtClean="0"/>
              <a:t> до 2030 г. </a:t>
            </a:r>
            <a:r>
              <a:rPr lang="ru-RU" sz="2800" dirty="0" err="1" smtClean="0"/>
              <a:t>една</a:t>
            </a:r>
            <a:r>
              <a:rPr lang="ru-RU" sz="2800" dirty="0" smtClean="0"/>
              <a:t> пета от </a:t>
            </a:r>
            <a:r>
              <a:rPr lang="ru-RU" sz="2800" dirty="0" err="1" smtClean="0"/>
              <a:t>енергията</a:t>
            </a:r>
            <a:r>
              <a:rPr lang="ru-RU" sz="2800" dirty="0" smtClean="0"/>
              <a:t> в </a:t>
            </a:r>
            <a:r>
              <a:rPr lang="ru-RU" sz="2800" dirty="0" err="1" smtClean="0"/>
              <a:t>страната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да </a:t>
            </a:r>
            <a:r>
              <a:rPr lang="ru-RU" sz="2800" dirty="0" err="1" smtClean="0"/>
              <a:t>бъде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произвеждана</a:t>
            </a:r>
            <a:r>
              <a:rPr lang="ru-RU" sz="2800" dirty="0" smtClean="0"/>
              <a:t> от </a:t>
            </a:r>
            <a:r>
              <a:rPr lang="ru-RU" sz="2800" dirty="0" err="1" smtClean="0"/>
              <a:t>вятъра</a:t>
            </a:r>
            <a:r>
              <a:rPr lang="ru-RU" sz="2800" dirty="0" smtClean="0"/>
              <a:t>. </a:t>
            </a:r>
            <a:r>
              <a:rPr lang="ru-RU" sz="2800" dirty="0" err="1" smtClean="0"/>
              <a:t>Технологията</a:t>
            </a:r>
            <a:r>
              <a:rPr lang="ru-RU" sz="2800" dirty="0" smtClean="0"/>
              <a:t> </a:t>
            </a:r>
            <a:r>
              <a:rPr lang="ru-RU" sz="2800" dirty="0" err="1" smtClean="0"/>
              <a:t>обаче</a:t>
            </a:r>
            <a:r>
              <a:rPr lang="ru-RU" sz="2800" dirty="0" smtClean="0"/>
              <a:t> се </a:t>
            </a:r>
            <a:r>
              <a:rPr lang="ru-RU" sz="2800" dirty="0" err="1" smtClean="0"/>
              <a:t>използва</a:t>
            </a:r>
            <a:r>
              <a:rPr lang="ru-RU" sz="2800" dirty="0" smtClean="0"/>
              <a:t> и на </a:t>
            </a:r>
            <a:r>
              <a:rPr lang="ru-RU" sz="2800" dirty="0" err="1" smtClean="0"/>
              <a:t>други</a:t>
            </a:r>
            <a:r>
              <a:rPr lang="ru-RU" sz="2800" dirty="0" smtClean="0"/>
              <a:t> места.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3008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txBody>
          <a:bodyPr/>
          <a:lstStyle/>
          <a:p>
            <a:r>
              <a:rPr lang="ru-RU" sz="2800" dirty="0" smtClean="0"/>
              <a:t>Дания например вече </a:t>
            </a:r>
            <a:r>
              <a:rPr lang="ru-RU" sz="2800" dirty="0" err="1" smtClean="0"/>
              <a:t>осигурява</a:t>
            </a:r>
            <a:r>
              <a:rPr lang="ru-RU" sz="2800" dirty="0" smtClean="0"/>
              <a:t> 20% от </a:t>
            </a:r>
            <a:r>
              <a:rPr lang="ru-RU" sz="2800" dirty="0" err="1" smtClean="0"/>
              <a:t>електричеството</a:t>
            </a:r>
            <a:r>
              <a:rPr lang="ru-RU" sz="2800" dirty="0" smtClean="0"/>
              <a:t> си от </a:t>
            </a:r>
            <a:r>
              <a:rPr lang="ru-RU" sz="2800" dirty="0" err="1" smtClean="0"/>
              <a:t>вятъра</a:t>
            </a:r>
            <a:r>
              <a:rPr lang="ru-RU" sz="2800" dirty="0" smtClean="0"/>
              <a:t>. И </a:t>
            </a:r>
            <a:r>
              <a:rPr lang="ru-RU" sz="2800" dirty="0" err="1" smtClean="0"/>
              <a:t>макар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турбините</a:t>
            </a:r>
            <a:r>
              <a:rPr lang="ru-RU" sz="2800" dirty="0" smtClean="0"/>
              <a:t> да </a:t>
            </a:r>
            <a:r>
              <a:rPr lang="ru-RU" sz="2800" dirty="0" err="1" smtClean="0"/>
              <a:t>са</a:t>
            </a:r>
            <a:r>
              <a:rPr lang="ru-RU" sz="2800" dirty="0" smtClean="0"/>
              <a:t> чист и </a:t>
            </a:r>
            <a:r>
              <a:rPr lang="ru-RU" sz="2800" dirty="0" err="1" smtClean="0"/>
              <a:t>неизчерпаем</a:t>
            </a:r>
            <a:r>
              <a:rPr lang="ru-RU" sz="2800" dirty="0" smtClean="0"/>
              <a:t> </a:t>
            </a:r>
            <a:r>
              <a:rPr lang="ru-RU" sz="2800" dirty="0" err="1" smtClean="0"/>
              <a:t>източник</a:t>
            </a:r>
            <a:r>
              <a:rPr lang="ru-RU" sz="2800" dirty="0" smtClean="0"/>
              <a:t>, те </a:t>
            </a:r>
            <a:r>
              <a:rPr lang="ru-RU" sz="2800" dirty="0" err="1" smtClean="0"/>
              <a:t>убиват</a:t>
            </a:r>
            <a:r>
              <a:rPr lang="ru-RU" sz="2800" dirty="0" smtClean="0"/>
              <a:t> </a:t>
            </a:r>
            <a:r>
              <a:rPr lang="ru-RU" sz="2800" dirty="0" err="1" smtClean="0"/>
              <a:t>птици</a:t>
            </a:r>
            <a:r>
              <a:rPr lang="ru-RU" sz="2800" dirty="0" smtClean="0"/>
              <a:t> и прилепи, а </a:t>
            </a:r>
            <a:r>
              <a:rPr lang="ru-RU" sz="2800" dirty="0" err="1" smtClean="0"/>
              <a:t>това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да </a:t>
            </a:r>
            <a:r>
              <a:rPr lang="ru-RU" sz="2800" dirty="0" err="1" smtClean="0"/>
              <a:t>наруши</a:t>
            </a:r>
            <a:r>
              <a:rPr lang="ru-RU" sz="2800" dirty="0" smtClean="0"/>
              <a:t> </a:t>
            </a:r>
            <a:r>
              <a:rPr lang="ru-RU" sz="2800" dirty="0" err="1" smtClean="0"/>
              <a:t>състоянието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екосистемите</a:t>
            </a:r>
            <a:r>
              <a:rPr lang="ru-RU" sz="2800" dirty="0" smtClean="0"/>
              <a:t> в </a:t>
            </a:r>
            <a:r>
              <a:rPr lang="ru-RU" sz="2800" dirty="0" err="1" smtClean="0"/>
              <a:t>районите</a:t>
            </a:r>
            <a:r>
              <a:rPr lang="ru-RU" sz="2800" dirty="0" smtClean="0"/>
              <a:t> с производство на </a:t>
            </a:r>
            <a:r>
              <a:rPr lang="ru-RU" sz="2800" dirty="0" err="1" smtClean="0"/>
              <a:t>вятърна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енергия</a:t>
            </a:r>
            <a:r>
              <a:rPr lang="ru-RU" dirty="0" smtClean="0"/>
              <a:t>.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732" y="3861048"/>
            <a:ext cx="27908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Слънчеви електроцентрали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Слънчево-термалните</a:t>
            </a:r>
            <a:r>
              <a:rPr lang="ru-RU" dirty="0" smtClean="0"/>
              <a:t> </a:t>
            </a:r>
            <a:r>
              <a:rPr lang="ru-RU" dirty="0" err="1" smtClean="0"/>
              <a:t>електроцентрали</a:t>
            </a:r>
            <a:r>
              <a:rPr lang="ru-RU" dirty="0" smtClean="0"/>
              <a:t> </a:t>
            </a:r>
            <a:r>
              <a:rPr lang="ru-RU" dirty="0" err="1" smtClean="0"/>
              <a:t>събират</a:t>
            </a:r>
            <a:r>
              <a:rPr lang="ru-RU" dirty="0" smtClean="0"/>
              <a:t> </a:t>
            </a:r>
            <a:r>
              <a:rPr lang="ru-RU" dirty="0" err="1" smtClean="0"/>
              <a:t>светлината</a:t>
            </a:r>
            <a:r>
              <a:rPr lang="ru-RU" dirty="0" smtClean="0"/>
              <a:t> чрез </a:t>
            </a:r>
            <a:r>
              <a:rPr lang="ru-RU" dirty="0" err="1" smtClean="0"/>
              <a:t>огледала</a:t>
            </a:r>
            <a:r>
              <a:rPr lang="ru-RU" dirty="0" smtClean="0"/>
              <a:t>, </a:t>
            </a:r>
            <a:r>
              <a:rPr lang="ru-RU" dirty="0" err="1" smtClean="0"/>
              <a:t>подгряват</a:t>
            </a:r>
            <a:r>
              <a:rPr lang="ru-RU" dirty="0" smtClean="0"/>
              <a:t> </a:t>
            </a:r>
            <a:r>
              <a:rPr lang="ru-RU" dirty="0" err="1" smtClean="0"/>
              <a:t>намиращата</a:t>
            </a:r>
            <a:r>
              <a:rPr lang="ru-RU" dirty="0" smtClean="0"/>
              <a:t> се под </a:t>
            </a:r>
            <a:r>
              <a:rPr lang="ru-RU" dirty="0" err="1" smtClean="0"/>
              <a:t>тях</a:t>
            </a:r>
            <a:r>
              <a:rPr lang="ru-RU" dirty="0" smtClean="0"/>
              <a:t> вода, а </a:t>
            </a:r>
            <a:r>
              <a:rPr lang="ru-RU" dirty="0" err="1" smtClean="0"/>
              <a:t>образувалата</a:t>
            </a:r>
            <a:r>
              <a:rPr lang="ru-RU" dirty="0" smtClean="0"/>
              <a:t> се пара </a:t>
            </a:r>
            <a:r>
              <a:rPr lang="ru-RU" dirty="0" err="1" smtClean="0"/>
              <a:t>задвижва</a:t>
            </a:r>
            <a:r>
              <a:rPr lang="ru-RU" dirty="0" smtClean="0"/>
              <a:t> </a:t>
            </a:r>
            <a:r>
              <a:rPr lang="ru-RU" dirty="0" err="1" smtClean="0"/>
              <a:t>електрическите</a:t>
            </a:r>
            <a:r>
              <a:rPr lang="ru-RU" dirty="0" smtClean="0"/>
              <a:t> </a:t>
            </a:r>
            <a:r>
              <a:rPr lang="ru-RU" dirty="0" err="1" smtClean="0"/>
              <a:t>турбини</a:t>
            </a:r>
            <a:r>
              <a:rPr lang="ru-RU" dirty="0" smtClean="0"/>
              <a:t>. </a:t>
            </a:r>
            <a:r>
              <a:rPr lang="ru-RU" dirty="0" err="1" smtClean="0"/>
              <a:t>Това</a:t>
            </a:r>
            <a:r>
              <a:rPr lang="ru-RU" dirty="0" smtClean="0"/>
              <a:t> е </a:t>
            </a:r>
            <a:r>
              <a:rPr lang="ru-RU" dirty="0" err="1" smtClean="0"/>
              <a:t>първият</a:t>
            </a:r>
            <a:r>
              <a:rPr lang="ru-RU" dirty="0" smtClean="0"/>
              <a:t> начин за </a:t>
            </a:r>
            <a:r>
              <a:rPr lang="ru-RU" dirty="0" err="1" smtClean="0"/>
              <a:t>събиране</a:t>
            </a:r>
            <a:r>
              <a:rPr lang="ru-RU" dirty="0" smtClean="0"/>
              <a:t> на </a:t>
            </a:r>
            <a:r>
              <a:rPr lang="ru-RU" dirty="0" err="1" smtClean="0"/>
              <a:t>енергията</a:t>
            </a:r>
            <a:r>
              <a:rPr lang="ru-RU" dirty="0" smtClean="0"/>
              <a:t> от </a:t>
            </a:r>
            <a:r>
              <a:rPr lang="ru-RU" dirty="0" err="1" smtClean="0"/>
              <a:t>слънцето</a:t>
            </a:r>
            <a:r>
              <a:rPr lang="ru-RU" dirty="0" smtClean="0"/>
              <a:t>. </a:t>
            </a:r>
            <a:r>
              <a:rPr lang="ru-RU" dirty="0" err="1" smtClean="0"/>
              <a:t>Вторият</a:t>
            </a:r>
            <a:r>
              <a:rPr lang="ru-RU" dirty="0" smtClean="0"/>
              <a:t> е чрез </a:t>
            </a:r>
            <a:r>
              <a:rPr lang="ru-RU" dirty="0" err="1" smtClean="0"/>
              <a:t>фотоволтаичните</a:t>
            </a:r>
            <a:r>
              <a:rPr lang="ru-RU" dirty="0" smtClean="0"/>
              <a:t> клетки,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преобразуват</a:t>
            </a:r>
            <a:r>
              <a:rPr lang="ru-RU" dirty="0" smtClean="0"/>
              <a:t> </a:t>
            </a:r>
            <a:r>
              <a:rPr lang="ru-RU" dirty="0" err="1" smtClean="0"/>
              <a:t>слънчевата</a:t>
            </a:r>
            <a:r>
              <a:rPr lang="ru-RU" dirty="0" smtClean="0"/>
              <a:t> светлина направо в </a:t>
            </a:r>
            <a:r>
              <a:rPr lang="ru-RU" dirty="0" err="1" smtClean="0"/>
              <a:t>електричество</a:t>
            </a:r>
            <a:r>
              <a:rPr lang="ru-RU" dirty="0" smtClean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19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Енергията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слънцето</a:t>
            </a:r>
            <a:r>
              <a:rPr lang="ru-RU" sz="2800" dirty="0" smtClean="0"/>
              <a:t> е чиста и </a:t>
            </a:r>
            <a:r>
              <a:rPr lang="ru-RU" sz="2800" dirty="0" err="1" smtClean="0"/>
              <a:t>лесно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възобновима</a:t>
            </a:r>
            <a:r>
              <a:rPr lang="ru-RU" sz="2800" dirty="0" smtClean="0"/>
              <a:t>. Но то не </a:t>
            </a:r>
            <a:r>
              <a:rPr lang="ru-RU" sz="2800" dirty="0" err="1" smtClean="0"/>
              <a:t>винаги</a:t>
            </a:r>
            <a:r>
              <a:rPr lang="ru-RU" sz="2800" dirty="0" smtClean="0"/>
              <a:t> е на </a:t>
            </a:r>
            <a:r>
              <a:rPr lang="ru-RU" sz="2800" dirty="0" err="1" smtClean="0"/>
              <a:t>разположение</a:t>
            </a:r>
            <a:r>
              <a:rPr lang="ru-RU" sz="2800" dirty="0" smtClean="0"/>
              <a:t> – </a:t>
            </a:r>
            <a:r>
              <a:rPr lang="ru-RU" sz="2800" dirty="0" err="1" smtClean="0"/>
              <a:t>нощем</a:t>
            </a:r>
            <a:r>
              <a:rPr lang="ru-RU" sz="2800" dirty="0" smtClean="0"/>
              <a:t> и при облачно </a:t>
            </a:r>
            <a:r>
              <a:rPr lang="ru-RU" sz="2800" dirty="0" err="1" smtClean="0"/>
              <a:t>време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производството</a:t>
            </a:r>
            <a:r>
              <a:rPr lang="ru-RU" sz="2800" dirty="0" smtClean="0"/>
              <a:t> е </a:t>
            </a:r>
            <a:r>
              <a:rPr lang="ru-RU" sz="2800" dirty="0" err="1" smtClean="0"/>
              <a:t>невъзможно</a:t>
            </a:r>
            <a:r>
              <a:rPr lang="ru-RU" sz="2800" dirty="0" smtClean="0"/>
              <a:t>.</a:t>
            </a:r>
            <a:endParaRPr lang="bg-BG" sz="28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140968"/>
            <a:ext cx="4888770" cy="326325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443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Ядрена енергия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Колкото</a:t>
            </a:r>
            <a:r>
              <a:rPr lang="ru-RU" sz="2800" dirty="0" smtClean="0"/>
              <a:t> и </a:t>
            </a:r>
            <a:r>
              <a:rPr lang="ru-RU" sz="2800" dirty="0" err="1" smtClean="0"/>
              <a:t>малко</a:t>
            </a:r>
            <a:r>
              <a:rPr lang="ru-RU" sz="2800" dirty="0" smtClean="0"/>
              <a:t> да е </a:t>
            </a:r>
            <a:r>
              <a:rPr lang="ru-RU" sz="2800" dirty="0" err="1" smtClean="0"/>
              <a:t>ядрото</a:t>
            </a:r>
            <a:r>
              <a:rPr lang="ru-RU" sz="2800" dirty="0" smtClean="0"/>
              <a:t> на атома, </a:t>
            </a:r>
            <a:r>
              <a:rPr lang="ru-RU" sz="2800" dirty="0" err="1" smtClean="0"/>
              <a:t>енергията</a:t>
            </a:r>
            <a:r>
              <a:rPr lang="ru-RU" sz="2800" dirty="0" smtClean="0"/>
              <a:t> </a:t>
            </a:r>
            <a:r>
              <a:rPr lang="ru-RU" sz="2800" dirty="0" err="1" smtClean="0"/>
              <a:t>му</a:t>
            </a:r>
            <a:r>
              <a:rPr lang="ru-RU" sz="2800" dirty="0" smtClean="0"/>
              <a:t> е </a:t>
            </a:r>
            <a:r>
              <a:rPr lang="ru-RU" sz="2800" dirty="0" err="1" smtClean="0"/>
              <a:t>изключително</a:t>
            </a:r>
            <a:r>
              <a:rPr lang="ru-RU" sz="2800" dirty="0" smtClean="0"/>
              <a:t> </a:t>
            </a:r>
            <a:r>
              <a:rPr lang="ru-RU" sz="2800" dirty="0" err="1" smtClean="0"/>
              <a:t>голяма</a:t>
            </a:r>
            <a:r>
              <a:rPr lang="ru-RU" sz="2800" dirty="0" smtClean="0"/>
              <a:t>. За </a:t>
            </a:r>
            <a:r>
              <a:rPr lang="ru-RU" sz="2800" dirty="0" err="1" smtClean="0"/>
              <a:t>жалост</a:t>
            </a:r>
            <a:r>
              <a:rPr lang="ru-RU" sz="2800" dirty="0" smtClean="0"/>
              <a:t> не е от </a:t>
            </a:r>
            <a:r>
              <a:rPr lang="ru-RU" sz="2800" dirty="0" err="1" smtClean="0"/>
              <a:t>най-безопасните</a:t>
            </a:r>
            <a:r>
              <a:rPr lang="ru-RU" sz="2800" dirty="0" smtClean="0"/>
              <a:t>. </a:t>
            </a:r>
            <a:r>
              <a:rPr lang="ru-RU" sz="2800" dirty="0" err="1" smtClean="0"/>
              <a:t>Това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пречи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човечеството</a:t>
            </a:r>
            <a:r>
              <a:rPr lang="ru-RU" sz="2800" dirty="0" smtClean="0"/>
              <a:t> да си </a:t>
            </a:r>
            <a:r>
              <a:rPr lang="ru-RU" sz="2800" dirty="0" err="1" smtClean="0"/>
              <a:t>играе</a:t>
            </a:r>
            <a:r>
              <a:rPr lang="ru-RU" sz="2800" dirty="0" smtClean="0"/>
              <a:t> с </a:t>
            </a:r>
            <a:r>
              <a:rPr lang="ru-RU" sz="2800" dirty="0" err="1" smtClean="0"/>
              <a:t>огъня</a:t>
            </a:r>
            <a:r>
              <a:rPr lang="ru-RU" sz="2800" dirty="0" smtClean="0"/>
              <a:t>, </a:t>
            </a:r>
            <a:r>
              <a:rPr lang="ru-RU" sz="2800" dirty="0" err="1" smtClean="0"/>
              <a:t>макар</a:t>
            </a:r>
            <a:r>
              <a:rPr lang="ru-RU" sz="2800" dirty="0" smtClean="0"/>
              <a:t> </a:t>
            </a:r>
            <a:r>
              <a:rPr lang="ru-RU" sz="2800" dirty="0" err="1" smtClean="0"/>
              <a:t>веднъж</a:t>
            </a:r>
            <a:r>
              <a:rPr lang="ru-RU" sz="2800" dirty="0" smtClean="0"/>
              <a:t> вече да се </a:t>
            </a:r>
            <a:r>
              <a:rPr lang="ru-RU" sz="2800" dirty="0" err="1" smtClean="0"/>
              <a:t>опари</a:t>
            </a:r>
            <a:r>
              <a:rPr lang="ru-RU" sz="2800" dirty="0" smtClean="0"/>
              <a:t>. </a:t>
            </a:r>
            <a:r>
              <a:rPr lang="ru-RU" sz="2800" dirty="0" err="1" smtClean="0"/>
              <a:t>Атомните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електроцентрали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наистина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могат</a:t>
            </a:r>
            <a:r>
              <a:rPr lang="ru-RU" sz="2800" dirty="0" smtClean="0"/>
              <a:t> да </a:t>
            </a:r>
            <a:r>
              <a:rPr lang="ru-RU" sz="2800" dirty="0" err="1" smtClean="0"/>
              <a:t>произвеждат</a:t>
            </a:r>
            <a:r>
              <a:rPr lang="ru-RU" sz="2800" dirty="0" smtClean="0"/>
              <a:t> огромно количество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, без да </a:t>
            </a:r>
            <a:r>
              <a:rPr lang="ru-RU" sz="2800" dirty="0" err="1" smtClean="0"/>
              <a:t>замърсяват</a:t>
            </a:r>
            <a:r>
              <a:rPr lang="ru-RU" sz="2800" dirty="0" smtClean="0"/>
              <a:t> </a:t>
            </a:r>
            <a:r>
              <a:rPr lang="ru-RU" sz="2800" dirty="0" err="1" smtClean="0"/>
              <a:t>въздуха</a:t>
            </a:r>
            <a:r>
              <a:rPr lang="ru-RU" sz="2800" dirty="0" smtClean="0"/>
              <a:t>, но не и без да </a:t>
            </a:r>
            <a:r>
              <a:rPr lang="ru-RU" sz="2800" dirty="0" err="1" smtClean="0"/>
              <a:t>замърсяват</a:t>
            </a:r>
            <a:r>
              <a:rPr lang="ru-RU" sz="2800" dirty="0" smtClean="0"/>
              <a:t> </a:t>
            </a:r>
            <a:r>
              <a:rPr lang="ru-RU" sz="2800" dirty="0" err="1" smtClean="0"/>
              <a:t>изобщо</a:t>
            </a:r>
            <a:r>
              <a:rPr lang="ru-RU" sz="2800" dirty="0" smtClean="0"/>
              <a:t>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4769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bg-BG" sz="3000" dirty="0" smtClean="0"/>
              <a:t>Топлина от океана</a:t>
            </a:r>
            <a:endParaRPr lang="bg-BG" sz="3000" dirty="0"/>
          </a:p>
          <a:p>
            <a:r>
              <a:rPr lang="bg-BG" sz="3000" dirty="0" smtClean="0"/>
              <a:t>Домашни „вятърни мелници„</a:t>
            </a:r>
          </a:p>
          <a:p>
            <a:r>
              <a:rPr lang="bg-BG" sz="3000" dirty="0" smtClean="0"/>
              <a:t>Водородно гориво</a:t>
            </a:r>
          </a:p>
          <a:p>
            <a:r>
              <a:rPr lang="bg-BG" sz="3000" dirty="0" smtClean="0"/>
              <a:t>Електрически автомобили</a:t>
            </a:r>
            <a:endParaRPr lang="en-US" sz="3000" dirty="0" smtClean="0"/>
          </a:p>
          <a:p>
            <a:r>
              <a:rPr lang="bg-BG" sz="3000" dirty="0" smtClean="0"/>
              <a:t>Силата на течащата вода</a:t>
            </a:r>
            <a:endParaRPr lang="en-US" sz="3000" dirty="0" smtClean="0"/>
          </a:p>
          <a:p>
            <a:r>
              <a:rPr lang="bg-BG" sz="3000" dirty="0" smtClean="0"/>
              <a:t>Геотермалната енергия</a:t>
            </a:r>
            <a:endParaRPr lang="en-US" sz="3000" dirty="0" smtClean="0"/>
          </a:p>
          <a:p>
            <a:r>
              <a:rPr lang="bg-BG" sz="3000" dirty="0" smtClean="0"/>
              <a:t>Силата на вятъра</a:t>
            </a:r>
            <a:endParaRPr lang="en-US" sz="3000" dirty="0" smtClean="0"/>
          </a:p>
          <a:p>
            <a:r>
              <a:rPr lang="bg-BG" sz="3000" dirty="0" smtClean="0"/>
              <a:t>Слънчеви електроцентрали</a:t>
            </a:r>
            <a:endParaRPr lang="en-US" sz="3000" dirty="0" smtClean="0"/>
          </a:p>
          <a:p>
            <a:r>
              <a:rPr lang="bg-BG" sz="3000" dirty="0" smtClean="0"/>
              <a:t>Ядрена енергия</a:t>
            </a:r>
          </a:p>
          <a:p>
            <a:r>
              <a:rPr lang="bg-BG" sz="3000" dirty="0" smtClean="0"/>
              <a:t>Домашна слънчева енергия</a:t>
            </a:r>
            <a:endParaRPr lang="bg-BG" sz="2800" dirty="0" smtClean="0"/>
          </a:p>
          <a:p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659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Радиоактивните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отпадъци</a:t>
            </a:r>
            <a:r>
              <a:rPr lang="ru-RU" sz="2800" dirty="0" smtClean="0"/>
              <a:t> от </a:t>
            </a:r>
            <a:r>
              <a:rPr lang="ru-RU" sz="2800" dirty="0" err="1" smtClean="0"/>
              <a:t>производството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този</a:t>
            </a:r>
            <a:r>
              <a:rPr lang="ru-RU" sz="2800" dirty="0" smtClean="0"/>
              <a:t> вид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 </a:t>
            </a:r>
            <a:r>
              <a:rPr lang="ru-RU" sz="2800" dirty="0" err="1" smtClean="0"/>
              <a:t>остават</a:t>
            </a:r>
            <a:r>
              <a:rPr lang="ru-RU" sz="2800" dirty="0" smtClean="0"/>
              <a:t> </a:t>
            </a:r>
            <a:r>
              <a:rPr lang="ru-RU" sz="2800" dirty="0" err="1" smtClean="0"/>
              <a:t>твърде</a:t>
            </a:r>
            <a:r>
              <a:rPr lang="ru-RU" sz="2800" dirty="0" smtClean="0"/>
              <a:t> </a:t>
            </a:r>
            <a:r>
              <a:rPr lang="ru-RU" sz="2800" dirty="0" err="1" smtClean="0"/>
              <a:t>опасни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стотици</a:t>
            </a:r>
            <a:r>
              <a:rPr lang="ru-RU" sz="2800" dirty="0" smtClean="0"/>
              <a:t> </a:t>
            </a:r>
            <a:r>
              <a:rPr lang="ru-RU" sz="2800" dirty="0" err="1" smtClean="0"/>
              <a:t>хиляди</a:t>
            </a:r>
            <a:r>
              <a:rPr lang="ru-RU" sz="2800" dirty="0" smtClean="0"/>
              <a:t> </a:t>
            </a:r>
            <a:r>
              <a:rPr lang="ru-RU" sz="2800" dirty="0" err="1" smtClean="0"/>
              <a:t>години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напред</a:t>
            </a:r>
            <a:r>
              <a:rPr lang="ru-RU" sz="2800" dirty="0" smtClean="0"/>
              <a:t>.</a:t>
            </a:r>
            <a:endParaRPr lang="bg-BG" sz="28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492896"/>
            <a:ext cx="4363432" cy="378713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650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Домашна слънчева енергия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/>
              <a:t>Представете</a:t>
            </a:r>
            <a:r>
              <a:rPr lang="ru-RU" sz="2800" dirty="0" smtClean="0"/>
              <a:t> си </a:t>
            </a:r>
            <a:r>
              <a:rPr lang="ru-RU" sz="2800" dirty="0" err="1" smtClean="0"/>
              <a:t>повече</a:t>
            </a:r>
            <a:r>
              <a:rPr lang="ru-RU" sz="2800" dirty="0" smtClean="0"/>
              <a:t> да не се </a:t>
            </a:r>
            <a:r>
              <a:rPr lang="ru-RU" sz="2800" dirty="0" err="1" smtClean="0"/>
              <a:t>налага</a:t>
            </a:r>
            <a:r>
              <a:rPr lang="ru-RU" sz="2800" dirty="0" smtClean="0"/>
              <a:t> да </a:t>
            </a:r>
            <a:r>
              <a:rPr lang="ru-RU" sz="2800" dirty="0" err="1" smtClean="0"/>
              <a:t>плащате</a:t>
            </a:r>
            <a:r>
              <a:rPr lang="ru-RU" sz="2800" dirty="0" smtClean="0"/>
              <a:t> сметки за ток. Добре </a:t>
            </a:r>
            <a:r>
              <a:rPr lang="ru-RU" sz="2800" dirty="0" err="1" smtClean="0"/>
              <a:t>би</a:t>
            </a:r>
            <a:r>
              <a:rPr lang="ru-RU" sz="2800" dirty="0" smtClean="0"/>
              <a:t> било, </a:t>
            </a:r>
            <a:r>
              <a:rPr lang="ru-RU" sz="2800" dirty="0" err="1" smtClean="0"/>
              <a:t>нали</a:t>
            </a:r>
            <a:r>
              <a:rPr lang="ru-RU" sz="2800" dirty="0" smtClean="0"/>
              <a:t>?! И именно </a:t>
            </a:r>
            <a:r>
              <a:rPr lang="ru-RU" sz="2800" dirty="0" err="1" smtClean="0"/>
              <a:t>слънчевата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 </a:t>
            </a:r>
            <a:r>
              <a:rPr lang="ru-RU" sz="2800" dirty="0" err="1" smtClean="0"/>
              <a:t>има</a:t>
            </a:r>
            <a:r>
              <a:rPr lang="ru-RU" sz="2800" dirty="0" smtClean="0"/>
              <a:t> </a:t>
            </a:r>
            <a:r>
              <a:rPr lang="ru-RU" sz="2800" dirty="0" err="1" smtClean="0"/>
              <a:t>силата</a:t>
            </a:r>
            <a:r>
              <a:rPr lang="ru-RU" sz="2800" dirty="0" smtClean="0"/>
              <a:t> да </a:t>
            </a:r>
            <a:r>
              <a:rPr lang="ru-RU" sz="2800" dirty="0" err="1" smtClean="0"/>
              <a:t>направи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тази</a:t>
            </a:r>
            <a:r>
              <a:rPr lang="ru-RU" sz="2800" dirty="0" smtClean="0"/>
              <a:t> мечта </a:t>
            </a:r>
            <a:r>
              <a:rPr lang="ru-RU" sz="2800" dirty="0" err="1" smtClean="0"/>
              <a:t>реалност</a:t>
            </a:r>
            <a:r>
              <a:rPr lang="ru-RU" sz="2800" dirty="0" smtClean="0"/>
              <a:t>. </a:t>
            </a:r>
            <a:r>
              <a:rPr lang="ru-RU" sz="2800" dirty="0" err="1" smtClean="0"/>
              <a:t>Слънчевите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използват</a:t>
            </a:r>
            <a:r>
              <a:rPr lang="ru-RU" sz="2800" dirty="0" smtClean="0"/>
              <a:t> </a:t>
            </a:r>
            <a:r>
              <a:rPr lang="ru-RU" sz="2800" dirty="0" err="1" smtClean="0"/>
              <a:t>фотоволтаичните</a:t>
            </a:r>
            <a:r>
              <a:rPr lang="ru-RU" sz="2800" dirty="0" smtClean="0"/>
              <a:t> клетки, за да </a:t>
            </a:r>
            <a:r>
              <a:rPr lang="ru-RU" sz="2800" dirty="0" err="1" smtClean="0"/>
              <a:t>превърнат</a:t>
            </a:r>
            <a:r>
              <a:rPr lang="ru-RU" sz="2800" dirty="0" smtClean="0"/>
              <a:t> </a:t>
            </a:r>
            <a:r>
              <a:rPr lang="ru-RU" sz="2800" dirty="0" err="1" smtClean="0"/>
              <a:t>слънчевите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лъчи</a:t>
            </a:r>
            <a:r>
              <a:rPr lang="ru-RU" sz="2800" dirty="0" smtClean="0"/>
              <a:t> в </a:t>
            </a:r>
            <a:r>
              <a:rPr lang="ru-RU" sz="2800" dirty="0" err="1" smtClean="0"/>
              <a:t>електричество</a:t>
            </a:r>
            <a:r>
              <a:rPr lang="ru-RU" sz="2800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450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Получената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 е </a:t>
            </a:r>
            <a:r>
              <a:rPr lang="ru-RU" sz="2800" dirty="0" err="1" smtClean="0"/>
              <a:t>екологична</a:t>
            </a:r>
            <a:r>
              <a:rPr lang="ru-RU" sz="2800" dirty="0" smtClean="0"/>
              <a:t> и </a:t>
            </a:r>
            <a:r>
              <a:rPr lang="ru-RU" sz="2800" dirty="0" err="1" smtClean="0"/>
              <a:t>лесно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възобновима</a:t>
            </a:r>
            <a:r>
              <a:rPr lang="ru-RU" sz="2800" dirty="0" smtClean="0"/>
              <a:t>, но </a:t>
            </a:r>
            <a:r>
              <a:rPr lang="ru-RU" sz="2800" dirty="0" err="1" smtClean="0"/>
              <a:t>изисква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сериозни</a:t>
            </a:r>
            <a:r>
              <a:rPr lang="ru-RU" sz="2800" dirty="0" smtClean="0"/>
              <a:t> вложения в </a:t>
            </a:r>
            <a:r>
              <a:rPr lang="ru-RU" sz="2800" dirty="0" err="1" smtClean="0"/>
              <a:t>началото</a:t>
            </a:r>
            <a:r>
              <a:rPr lang="ru-RU" sz="2800" dirty="0" smtClean="0"/>
              <a:t>, при </a:t>
            </a:r>
            <a:r>
              <a:rPr lang="ru-RU" sz="2800" dirty="0" err="1" smtClean="0"/>
              <a:t>това</a:t>
            </a:r>
            <a:r>
              <a:rPr lang="ru-RU" sz="2800" dirty="0" smtClean="0"/>
              <a:t> от </a:t>
            </a:r>
            <a:r>
              <a:rPr lang="ru-RU" sz="2800" dirty="0" err="1" smtClean="0"/>
              <a:t>личния</a:t>
            </a:r>
            <a:r>
              <a:rPr lang="ru-RU" sz="2800" dirty="0" smtClean="0"/>
              <a:t> </a:t>
            </a:r>
            <a:r>
              <a:rPr lang="ru-RU" sz="2800" dirty="0" err="1" smtClean="0"/>
              <a:t>джоб</a:t>
            </a:r>
            <a:r>
              <a:rPr lang="ru-RU" sz="2800" dirty="0" smtClean="0"/>
              <a:t>. За </a:t>
            </a:r>
            <a:r>
              <a:rPr lang="ru-RU" sz="2800" dirty="0" err="1" smtClean="0"/>
              <a:t>съжаление</a:t>
            </a:r>
            <a:r>
              <a:rPr lang="ru-RU" sz="2800" dirty="0" smtClean="0"/>
              <a:t> </a:t>
            </a:r>
            <a:r>
              <a:rPr lang="ru-RU" sz="2800" dirty="0" err="1" smtClean="0"/>
              <a:t>инвестицията</a:t>
            </a:r>
            <a:r>
              <a:rPr lang="ru-RU" sz="2800" dirty="0" smtClean="0"/>
              <a:t> </a:t>
            </a:r>
            <a:r>
              <a:rPr lang="ru-RU" sz="2800" dirty="0" err="1" smtClean="0"/>
              <a:t>още</a:t>
            </a:r>
            <a:r>
              <a:rPr lang="ru-RU" sz="2800" dirty="0" smtClean="0"/>
              <a:t> е </a:t>
            </a:r>
            <a:r>
              <a:rPr lang="ru-RU" sz="2800" dirty="0" err="1" smtClean="0"/>
              <a:t>по-неизгодна</a:t>
            </a:r>
            <a:r>
              <a:rPr lang="ru-RU" sz="2800" dirty="0" smtClean="0"/>
              <a:t> от </a:t>
            </a:r>
            <a:r>
              <a:rPr lang="ru-RU" sz="2800" dirty="0" err="1" smtClean="0"/>
              <a:t>ежемесечното</a:t>
            </a:r>
            <a:r>
              <a:rPr lang="ru-RU" sz="2800" dirty="0" smtClean="0"/>
              <a:t> </a:t>
            </a:r>
            <a:r>
              <a:rPr lang="ru-RU" sz="2800" dirty="0" err="1" smtClean="0"/>
              <a:t>плащане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сметката</a:t>
            </a:r>
            <a:r>
              <a:rPr lang="ru-RU" sz="2800" dirty="0" smtClean="0"/>
              <a:t> за тока. Но в </a:t>
            </a:r>
            <a:r>
              <a:rPr lang="ru-RU" sz="2800" dirty="0" err="1" smtClean="0"/>
              <a:t>нея</a:t>
            </a:r>
            <a:r>
              <a:rPr lang="ru-RU" sz="2800" dirty="0" smtClean="0"/>
              <a:t> е </a:t>
            </a:r>
            <a:r>
              <a:rPr lang="ru-RU" sz="2800" dirty="0" err="1" smtClean="0"/>
              <a:t>бъдещето</a:t>
            </a:r>
            <a:r>
              <a:rPr lang="ru-RU" sz="2800" dirty="0" smtClean="0"/>
              <a:t>.</a:t>
            </a:r>
            <a:endParaRPr lang="bg-BG" sz="28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17030"/>
            <a:ext cx="4172508" cy="277204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9524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Топлина от океана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896544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Технологията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използването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енергията</a:t>
            </a:r>
            <a:r>
              <a:rPr lang="ru-RU" sz="2800" dirty="0" smtClean="0"/>
              <a:t> на океана се </a:t>
            </a:r>
            <a:r>
              <a:rPr lang="ru-RU" sz="2800" dirty="0" err="1" smtClean="0"/>
              <a:t>базира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разликата</a:t>
            </a:r>
            <a:r>
              <a:rPr lang="ru-RU" sz="2800" dirty="0" smtClean="0"/>
              <a:t> в </a:t>
            </a:r>
            <a:r>
              <a:rPr lang="ru-RU" sz="2800" dirty="0" err="1" smtClean="0"/>
              <a:t>температурата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водата</a:t>
            </a:r>
            <a:r>
              <a:rPr lang="ru-RU" sz="2800" dirty="0" smtClean="0"/>
              <a:t>: </a:t>
            </a:r>
            <a:r>
              <a:rPr lang="ru-RU" sz="2800" dirty="0" err="1" smtClean="0"/>
              <a:t>разположените</a:t>
            </a:r>
            <a:r>
              <a:rPr lang="ru-RU" sz="2800" dirty="0" smtClean="0"/>
              <a:t> до </a:t>
            </a:r>
            <a:r>
              <a:rPr lang="ru-RU" sz="2800" dirty="0" err="1" smtClean="0"/>
              <a:t>повърхността</a:t>
            </a:r>
            <a:r>
              <a:rPr lang="ru-RU" sz="2800" dirty="0" smtClean="0"/>
              <a:t> </a:t>
            </a:r>
            <a:r>
              <a:rPr lang="ru-RU" sz="2800" dirty="0" err="1" smtClean="0"/>
              <a:t>слоеве</a:t>
            </a:r>
            <a:r>
              <a:rPr lang="ru-RU" sz="2800" dirty="0" smtClean="0"/>
              <a:t> се </a:t>
            </a:r>
            <a:r>
              <a:rPr lang="ru-RU" sz="2800" dirty="0" err="1" smtClean="0"/>
              <a:t>нагряват</a:t>
            </a:r>
            <a:r>
              <a:rPr lang="ru-RU" sz="2800" dirty="0" smtClean="0"/>
              <a:t> от </a:t>
            </a:r>
            <a:r>
              <a:rPr lang="ru-RU" sz="2800" dirty="0" err="1" smtClean="0"/>
              <a:t>слънчевите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лъчи</a:t>
            </a:r>
            <a:r>
              <a:rPr lang="ru-RU" sz="2800" dirty="0" smtClean="0"/>
              <a:t>, </a:t>
            </a:r>
            <a:r>
              <a:rPr lang="ru-RU" sz="2800" dirty="0" err="1" smtClean="0"/>
              <a:t>докато</a:t>
            </a:r>
            <a:r>
              <a:rPr lang="ru-RU" sz="2800" dirty="0" smtClean="0"/>
              <a:t> </a:t>
            </a:r>
            <a:r>
              <a:rPr lang="ru-RU" sz="2800" dirty="0" err="1" smtClean="0"/>
              <a:t>тези</a:t>
            </a:r>
            <a:r>
              <a:rPr lang="ru-RU" sz="2800" dirty="0" smtClean="0"/>
              <a:t> </a:t>
            </a:r>
            <a:r>
              <a:rPr lang="ru-RU" sz="2800" dirty="0" err="1" smtClean="0"/>
              <a:t>по-дълбоко</a:t>
            </a:r>
            <a:r>
              <a:rPr lang="ru-RU" sz="2800" dirty="0" smtClean="0"/>
              <a:t> </a:t>
            </a:r>
            <a:r>
              <a:rPr lang="ru-RU" sz="2800" dirty="0" err="1" smtClean="0"/>
              <a:t>остават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доста</a:t>
            </a:r>
            <a:r>
              <a:rPr lang="ru-RU" sz="2800" dirty="0" smtClean="0"/>
              <a:t> </a:t>
            </a:r>
            <a:r>
              <a:rPr lang="ru-RU" sz="2800" dirty="0" err="1" smtClean="0"/>
              <a:t>по-студени</a:t>
            </a:r>
            <a:r>
              <a:rPr lang="ru-RU" sz="2800" dirty="0" smtClean="0"/>
              <a:t>. </a:t>
            </a:r>
            <a:r>
              <a:rPr lang="ru-RU" sz="2800" dirty="0" err="1" smtClean="0"/>
              <a:t>Специални</a:t>
            </a:r>
            <a:r>
              <a:rPr lang="ru-RU" sz="2800" dirty="0" smtClean="0"/>
              <a:t> </a:t>
            </a:r>
            <a:r>
              <a:rPr lang="ru-RU" sz="2800" dirty="0" err="1" smtClean="0"/>
              <a:t>инсталации</a:t>
            </a:r>
            <a:r>
              <a:rPr lang="ru-RU" sz="2800" dirty="0" smtClean="0"/>
              <a:t> </a:t>
            </a:r>
            <a:r>
              <a:rPr lang="ru-RU" sz="2800" dirty="0" err="1" smtClean="0"/>
              <a:t>използват</a:t>
            </a:r>
            <a:r>
              <a:rPr lang="ru-RU" sz="2800" dirty="0" smtClean="0"/>
              <a:t> </a:t>
            </a:r>
            <a:r>
              <a:rPr lang="ru-RU" sz="2800" dirty="0" err="1" smtClean="0"/>
              <a:t>затоплената</a:t>
            </a:r>
            <a:r>
              <a:rPr lang="ru-RU" sz="2800" dirty="0" smtClean="0"/>
              <a:t> по </a:t>
            </a:r>
            <a:r>
              <a:rPr lang="ru-RU" sz="2800" dirty="0" err="1" smtClean="0"/>
              <a:t>повърхността</a:t>
            </a:r>
            <a:r>
              <a:rPr lang="ru-RU" sz="2800" dirty="0" smtClean="0"/>
              <a:t> вода, с </a:t>
            </a:r>
            <a:r>
              <a:rPr lang="ru-RU" sz="2800" dirty="0" err="1" smtClean="0"/>
              <a:t>която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загряват</a:t>
            </a:r>
            <a:r>
              <a:rPr lang="ru-RU" sz="2800" dirty="0" smtClean="0"/>
              <a:t> </a:t>
            </a:r>
            <a:r>
              <a:rPr lang="ru-RU" sz="2800" dirty="0" err="1" smtClean="0"/>
              <a:t>амоняк</a:t>
            </a:r>
            <a:r>
              <a:rPr lang="ru-RU" sz="2800" dirty="0" smtClean="0"/>
              <a:t>. Той се </a:t>
            </a:r>
            <a:r>
              <a:rPr lang="ru-RU" sz="2800" dirty="0" err="1" smtClean="0"/>
              <a:t>изпарява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ниска</a:t>
            </a:r>
            <a:r>
              <a:rPr lang="ru-RU" sz="2800" dirty="0" smtClean="0"/>
              <a:t> температура, а </a:t>
            </a:r>
            <a:r>
              <a:rPr lang="ru-RU" sz="2800" dirty="0" err="1" smtClean="0"/>
              <a:t>отделените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газове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задвижват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турбини</a:t>
            </a:r>
            <a:r>
              <a:rPr lang="ru-RU" sz="2800" dirty="0" smtClean="0"/>
              <a:t> и </a:t>
            </a:r>
            <a:r>
              <a:rPr lang="ru-RU" sz="2800" dirty="0" err="1" smtClean="0"/>
              <a:t>произвеждат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електричество</a:t>
            </a:r>
            <a:r>
              <a:rPr lang="ru-RU" sz="2800" dirty="0" smtClean="0"/>
              <a:t>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5936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След </a:t>
            </a:r>
            <a:r>
              <a:rPr lang="ru-RU" sz="2800" dirty="0" err="1" smtClean="0"/>
              <a:t>това</a:t>
            </a:r>
            <a:r>
              <a:rPr lang="ru-RU" sz="2800" dirty="0" smtClean="0"/>
              <a:t> с </a:t>
            </a:r>
            <a:r>
              <a:rPr lang="ru-RU" sz="2800" dirty="0" err="1" smtClean="0"/>
              <a:t>помощта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студената</a:t>
            </a:r>
            <a:r>
              <a:rPr lang="ru-RU" sz="2800" dirty="0" smtClean="0"/>
              <a:t> вода от </a:t>
            </a:r>
            <a:r>
              <a:rPr lang="ru-RU" sz="2800" dirty="0" err="1" smtClean="0"/>
              <a:t>дълбините</a:t>
            </a:r>
            <a:r>
              <a:rPr lang="ru-RU" sz="2800" dirty="0" smtClean="0"/>
              <a:t> на океана </a:t>
            </a:r>
            <a:r>
              <a:rPr lang="ru-RU" sz="2800" dirty="0" err="1" smtClean="0"/>
              <a:t>газът</a:t>
            </a:r>
            <a:r>
              <a:rPr lang="ru-RU" sz="2800" dirty="0" smtClean="0"/>
              <a:t> се </a:t>
            </a:r>
            <a:r>
              <a:rPr lang="ru-RU" sz="2800" dirty="0" err="1" smtClean="0"/>
              <a:t>охлажда</a:t>
            </a:r>
            <a:r>
              <a:rPr lang="ru-RU" sz="2800" dirty="0" smtClean="0"/>
              <a:t>, и </a:t>
            </a:r>
            <a:r>
              <a:rPr lang="ru-RU" sz="2800" dirty="0" err="1" smtClean="0"/>
              <a:t>получената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течност</a:t>
            </a:r>
            <a:r>
              <a:rPr lang="ru-RU" sz="2800" dirty="0" smtClean="0"/>
              <a:t> се </a:t>
            </a:r>
            <a:r>
              <a:rPr lang="ru-RU" sz="2800" dirty="0" err="1" smtClean="0"/>
              <a:t>връща</a:t>
            </a:r>
            <a:r>
              <a:rPr lang="ru-RU" sz="2800" dirty="0" smtClean="0"/>
              <a:t> в </a:t>
            </a:r>
            <a:r>
              <a:rPr lang="ru-RU" sz="2800" dirty="0" err="1" smtClean="0"/>
              <a:t>цикъла</a:t>
            </a:r>
            <a:r>
              <a:rPr lang="ru-RU" sz="2800" dirty="0" smtClean="0"/>
              <a:t> за производство на </a:t>
            </a:r>
            <a:r>
              <a:rPr lang="ru-RU" sz="2800" dirty="0" err="1" smtClean="0"/>
              <a:t>енергия</a:t>
            </a:r>
            <a:r>
              <a:rPr lang="ru-RU" sz="2800" dirty="0" smtClean="0"/>
              <a:t>. </a:t>
            </a:r>
            <a:r>
              <a:rPr lang="ru-RU" sz="2800" dirty="0" err="1" smtClean="0"/>
              <a:t>Единствената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пречка</a:t>
            </a:r>
            <a:r>
              <a:rPr lang="ru-RU" sz="2800" dirty="0" smtClean="0"/>
              <a:t> за момента е в </a:t>
            </a:r>
            <a:r>
              <a:rPr lang="ru-RU" sz="2800" dirty="0" err="1" smtClean="0"/>
              <a:t>значителни</a:t>
            </a:r>
            <a:r>
              <a:rPr lang="ru-RU" sz="2800" dirty="0" smtClean="0"/>
              <a:t> капиталовложения, </a:t>
            </a:r>
            <a:r>
              <a:rPr lang="ru-RU" sz="2800" dirty="0" err="1" smtClean="0"/>
              <a:t>които</a:t>
            </a:r>
            <a:r>
              <a:rPr lang="ru-RU" sz="2800" dirty="0" smtClean="0"/>
              <a:t> </a:t>
            </a:r>
            <a:r>
              <a:rPr lang="ru-RU" sz="2800" dirty="0" err="1" smtClean="0"/>
              <a:t>тази</a:t>
            </a:r>
            <a:r>
              <a:rPr lang="ru-RU" sz="2800" dirty="0" smtClean="0"/>
              <a:t> технология </a:t>
            </a:r>
            <a:r>
              <a:rPr lang="ru-RU" sz="2800" dirty="0" err="1" smtClean="0"/>
              <a:t>изисква</a:t>
            </a:r>
            <a:r>
              <a:rPr lang="ru-RU" sz="2800" dirty="0" smtClean="0"/>
              <a:t>.</a:t>
            </a:r>
            <a:endParaRPr lang="bg-BG" sz="28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861048"/>
            <a:ext cx="4333799" cy="243504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689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Домашни „вятърни мелници"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разлика</a:t>
            </a:r>
            <a:r>
              <a:rPr lang="ru-RU" dirty="0" smtClean="0"/>
              <a:t> от </a:t>
            </a:r>
            <a:r>
              <a:rPr lang="ru-RU" dirty="0" err="1" smtClean="0"/>
              <a:t>големите</a:t>
            </a:r>
            <a:r>
              <a:rPr lang="ru-RU" dirty="0" smtClean="0"/>
              <a:t> </a:t>
            </a:r>
            <a:r>
              <a:rPr lang="ru-RU" dirty="0" err="1" smtClean="0"/>
              <a:t>инсталации</a:t>
            </a:r>
            <a:r>
              <a:rPr lang="ru-RU" dirty="0" smtClean="0"/>
              <a:t>, </a:t>
            </a:r>
            <a:r>
              <a:rPr lang="ru-RU" dirty="0" err="1" smtClean="0"/>
              <a:t>устройствата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извличат</a:t>
            </a:r>
            <a:r>
              <a:rPr lang="ru-RU" dirty="0" smtClean="0"/>
              <a:t> </a:t>
            </a:r>
            <a:r>
              <a:rPr lang="ru-RU" dirty="0" err="1" smtClean="0"/>
              <a:t>енергията</a:t>
            </a:r>
            <a:r>
              <a:rPr lang="ru-RU" dirty="0" smtClean="0"/>
              <a:t> на </a:t>
            </a:r>
            <a:r>
              <a:rPr lang="ru-RU" dirty="0" err="1" smtClean="0"/>
              <a:t>вятъра</a:t>
            </a:r>
            <a:r>
              <a:rPr lang="ru-RU" dirty="0" smtClean="0"/>
              <a:t> за целите на </a:t>
            </a:r>
            <a:r>
              <a:rPr lang="ru-RU" dirty="0" err="1" smtClean="0"/>
              <a:t>домакинствата</a:t>
            </a:r>
            <a:r>
              <a:rPr lang="ru-RU" dirty="0" smtClean="0"/>
              <a:t>, </a:t>
            </a:r>
            <a:r>
              <a:rPr lang="ru-RU" dirty="0" err="1" smtClean="0"/>
              <a:t>използват</a:t>
            </a:r>
            <a:r>
              <a:rPr lang="ru-RU" dirty="0" smtClean="0"/>
              <a:t> малки </a:t>
            </a:r>
            <a:r>
              <a:rPr lang="ru-RU" dirty="0" err="1" smtClean="0"/>
              <a:t>турбини</a:t>
            </a:r>
            <a:r>
              <a:rPr lang="ru-RU" dirty="0" smtClean="0"/>
              <a:t>. </a:t>
            </a:r>
            <a:r>
              <a:rPr lang="ru-RU" dirty="0" err="1" smtClean="0"/>
              <a:t>Енергията</a:t>
            </a:r>
            <a:r>
              <a:rPr lang="ru-RU" dirty="0" smtClean="0"/>
              <a:t> на тоя, дето духа, е </a:t>
            </a:r>
            <a:r>
              <a:rPr lang="ru-RU" dirty="0" err="1" smtClean="0"/>
              <a:t>безплатна</a:t>
            </a:r>
            <a:r>
              <a:rPr lang="ru-RU" dirty="0" smtClean="0"/>
              <a:t>, но </a:t>
            </a:r>
            <a:r>
              <a:rPr lang="ru-RU" dirty="0" err="1" smtClean="0"/>
              <a:t>затова</a:t>
            </a:r>
            <a:r>
              <a:rPr lang="ru-RU" dirty="0" smtClean="0"/>
              <a:t> </a:t>
            </a:r>
            <a:r>
              <a:rPr lang="ru-RU" dirty="0" err="1" smtClean="0"/>
              <a:t>пък</a:t>
            </a:r>
            <a:r>
              <a:rPr lang="ru-RU" dirty="0" smtClean="0"/>
              <a:t> </a:t>
            </a:r>
            <a:r>
              <a:rPr lang="ru-RU" dirty="0" err="1" smtClean="0"/>
              <a:t>турбините</a:t>
            </a:r>
            <a:r>
              <a:rPr lang="ru-RU" dirty="0" smtClean="0"/>
              <a:t> не </a:t>
            </a:r>
            <a:r>
              <a:rPr lang="ru-RU" dirty="0" err="1" smtClean="0"/>
              <a:t>винаги</a:t>
            </a:r>
            <a:r>
              <a:rPr lang="ru-RU" dirty="0" smtClean="0"/>
              <a:t> </a:t>
            </a:r>
            <a:r>
              <a:rPr lang="ru-RU" dirty="0" err="1" smtClean="0"/>
              <a:t>работят</a:t>
            </a:r>
            <a:r>
              <a:rPr lang="ru-RU" dirty="0" smtClean="0"/>
              <a:t> толкова </a:t>
            </a:r>
            <a:r>
              <a:rPr lang="ru-RU" dirty="0" err="1" smtClean="0"/>
              <a:t>ефективно</a:t>
            </a:r>
            <a:r>
              <a:rPr lang="ru-RU" dirty="0" smtClean="0"/>
              <a:t>, </a:t>
            </a:r>
            <a:r>
              <a:rPr lang="ru-RU" dirty="0" err="1" smtClean="0"/>
              <a:t>колкото</a:t>
            </a:r>
            <a:r>
              <a:rPr lang="ru-RU" dirty="0" smtClean="0"/>
              <a:t> се </a:t>
            </a:r>
            <a:r>
              <a:rPr lang="ru-RU" dirty="0" err="1" smtClean="0"/>
              <a:t>твърди</a:t>
            </a:r>
            <a:r>
              <a:rPr lang="ru-RU" dirty="0" smtClean="0"/>
              <a:t> в </a:t>
            </a:r>
            <a:r>
              <a:rPr lang="ru-RU" dirty="0" err="1" smtClean="0"/>
              <a:t>рекламите</a:t>
            </a:r>
            <a:r>
              <a:rPr lang="ru-RU" dirty="0" smtClean="0"/>
              <a:t>, а и </a:t>
            </a:r>
            <a:r>
              <a:rPr lang="ru-RU" dirty="0" err="1" smtClean="0"/>
              <a:t>често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прекалено</a:t>
            </a:r>
            <a:r>
              <a:rPr lang="ru-RU" dirty="0" smtClean="0"/>
              <a:t> шумни. Малки 400-ватови </a:t>
            </a:r>
            <a:r>
              <a:rPr lang="ru-RU" dirty="0" err="1" smtClean="0"/>
              <a:t>турбини</a:t>
            </a:r>
            <a:r>
              <a:rPr lang="ru-RU" dirty="0" smtClean="0"/>
              <a:t> с </a:t>
            </a:r>
            <a:r>
              <a:rPr lang="ru-RU" dirty="0" err="1" smtClean="0"/>
              <a:t>ротори</a:t>
            </a:r>
            <a:r>
              <a:rPr lang="ru-RU" dirty="0" smtClean="0"/>
              <a:t> с </a:t>
            </a:r>
            <a:r>
              <a:rPr lang="ru-RU" dirty="0" err="1" smtClean="0"/>
              <a:t>диаметър</a:t>
            </a:r>
            <a:r>
              <a:rPr lang="ru-RU" dirty="0" smtClean="0"/>
              <a:t> само 117 см </a:t>
            </a:r>
            <a:r>
              <a:rPr lang="ru-RU" dirty="0" err="1" smtClean="0"/>
              <a:t>могат</a:t>
            </a:r>
            <a:r>
              <a:rPr lang="ru-RU" dirty="0" smtClean="0"/>
              <a:t> да </a:t>
            </a:r>
            <a:r>
              <a:rPr lang="ru-RU" dirty="0" err="1" smtClean="0"/>
              <a:t>захранват</a:t>
            </a:r>
            <a:r>
              <a:rPr lang="ru-RU" dirty="0" smtClean="0"/>
              <a:t> </a:t>
            </a:r>
            <a:r>
              <a:rPr lang="ru-RU" dirty="0" err="1" smtClean="0"/>
              <a:t>едно</a:t>
            </a:r>
            <a:r>
              <a:rPr lang="ru-RU" dirty="0" smtClean="0"/>
              <a:t> </a:t>
            </a:r>
            <a:r>
              <a:rPr lang="ru-RU" dirty="0" err="1" smtClean="0"/>
              <a:t>домакинство</a:t>
            </a:r>
            <a:r>
              <a:rPr lang="ru-RU" dirty="0" smtClean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8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556172"/>
            <a:ext cx="8229600" cy="5721499"/>
          </a:xfrm>
        </p:spPr>
        <p:txBody>
          <a:bodyPr/>
          <a:lstStyle/>
          <a:p>
            <a:r>
              <a:rPr lang="ru-RU" sz="2800" dirty="0" err="1" smtClean="0"/>
              <a:t>Според</a:t>
            </a:r>
            <a:r>
              <a:rPr lang="ru-RU" sz="2800" dirty="0" smtClean="0"/>
              <a:t> </a:t>
            </a:r>
            <a:r>
              <a:rPr lang="ru-RU" sz="2800" dirty="0" err="1" smtClean="0"/>
              <a:t>американската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Асоциация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вятърна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електроенергия</a:t>
            </a:r>
            <a:r>
              <a:rPr lang="ru-RU" sz="2800" dirty="0" smtClean="0"/>
              <a:t> </a:t>
            </a:r>
            <a:r>
              <a:rPr lang="ru-RU" sz="2800" dirty="0" err="1" smtClean="0"/>
              <a:t>типичната</a:t>
            </a:r>
            <a:r>
              <a:rPr lang="ru-RU" sz="2800" dirty="0" smtClean="0"/>
              <a:t> </a:t>
            </a:r>
            <a:r>
              <a:rPr lang="ru-RU" sz="2800" dirty="0" err="1" smtClean="0"/>
              <a:t>домашна</a:t>
            </a:r>
            <a:r>
              <a:rPr lang="ru-RU" sz="2800" dirty="0" smtClean="0"/>
              <a:t> турбина е с </a:t>
            </a:r>
            <a:r>
              <a:rPr lang="ru-RU" sz="2800" dirty="0" err="1" smtClean="0"/>
              <a:t>капацитет</a:t>
            </a:r>
            <a:r>
              <a:rPr lang="ru-RU" sz="2800" dirty="0" smtClean="0"/>
              <a:t> от 1 до 10 </a:t>
            </a:r>
            <a:r>
              <a:rPr lang="ru-RU" sz="2800" dirty="0" err="1" smtClean="0"/>
              <a:t>киловата</a:t>
            </a:r>
            <a:r>
              <a:rPr lang="ru-RU" sz="2800" dirty="0" smtClean="0"/>
              <a:t>, </a:t>
            </a:r>
            <a:r>
              <a:rPr lang="ru-RU" sz="2800" dirty="0" err="1" smtClean="0"/>
              <a:t>има</a:t>
            </a:r>
            <a:r>
              <a:rPr lang="ru-RU" sz="2800" dirty="0" smtClean="0"/>
              <a:t> </a:t>
            </a:r>
            <a:r>
              <a:rPr lang="ru-RU" sz="2800" dirty="0" err="1" smtClean="0"/>
              <a:t>диаметър</a:t>
            </a:r>
            <a:r>
              <a:rPr lang="ru-RU" sz="2800" dirty="0" smtClean="0"/>
              <a:t> от 3 до 8 метра и е с ротор, качен на около 24 метра над </a:t>
            </a:r>
            <a:r>
              <a:rPr lang="ru-RU" sz="2800" dirty="0" err="1" smtClean="0"/>
              <a:t>земята</a:t>
            </a:r>
            <a:r>
              <a:rPr lang="ru-RU" sz="2800" dirty="0" smtClean="0"/>
              <a:t>.</a:t>
            </a:r>
          </a:p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4632">
            <a:off x="4067944" y="3645024"/>
            <a:ext cx="3775968" cy="24956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410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Водородно гориво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Във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водородните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горивни</a:t>
            </a:r>
            <a:r>
              <a:rPr lang="ru-RU" sz="2800" dirty="0" smtClean="0"/>
              <a:t> клетки </a:t>
            </a:r>
            <a:r>
              <a:rPr lang="ru-RU" sz="2800" dirty="0" err="1" smtClean="0"/>
              <a:t>водородът</a:t>
            </a:r>
            <a:r>
              <a:rPr lang="ru-RU" sz="2800" dirty="0" smtClean="0"/>
              <a:t> </a:t>
            </a:r>
            <a:r>
              <a:rPr lang="ru-RU" sz="2800" dirty="0" err="1" smtClean="0"/>
              <a:t>взаимодейства</a:t>
            </a:r>
            <a:r>
              <a:rPr lang="ru-RU" sz="2800" dirty="0" smtClean="0"/>
              <a:t> с кислорода до </a:t>
            </a:r>
            <a:r>
              <a:rPr lang="ru-RU" sz="2800" dirty="0" err="1" smtClean="0"/>
              <a:t>получаване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електричество</a:t>
            </a:r>
            <a:r>
              <a:rPr lang="ru-RU" sz="2800" dirty="0" smtClean="0"/>
              <a:t>, </a:t>
            </a:r>
            <a:r>
              <a:rPr lang="ru-RU" sz="2800" dirty="0" err="1" smtClean="0"/>
              <a:t>което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да </a:t>
            </a:r>
            <a:r>
              <a:rPr lang="ru-RU" sz="2800" dirty="0" err="1" smtClean="0"/>
              <a:t>задвижи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електромотор</a:t>
            </a:r>
            <a:r>
              <a:rPr lang="ru-RU" sz="2800" dirty="0" smtClean="0"/>
              <a:t>. </a:t>
            </a:r>
            <a:r>
              <a:rPr lang="ru-RU" sz="2800" dirty="0" err="1" smtClean="0"/>
              <a:t>Единственото</a:t>
            </a:r>
            <a:r>
              <a:rPr lang="ru-RU" sz="2800" dirty="0" smtClean="0"/>
              <a:t> </a:t>
            </a:r>
            <a:r>
              <a:rPr lang="ru-RU" sz="2800" dirty="0" err="1" smtClean="0"/>
              <a:t>отпадъчно</a:t>
            </a:r>
            <a:r>
              <a:rPr lang="ru-RU" sz="2800" dirty="0" smtClean="0"/>
              <a:t> средство е </a:t>
            </a:r>
            <a:r>
              <a:rPr lang="ru-RU" sz="2800" dirty="0" err="1" smtClean="0"/>
              <a:t>водата</a:t>
            </a:r>
            <a:r>
              <a:rPr lang="ru-RU" sz="2800" dirty="0" smtClean="0"/>
              <a:t>, а </a:t>
            </a:r>
            <a:r>
              <a:rPr lang="ru-RU" sz="2800" dirty="0" err="1" smtClean="0"/>
              <a:t>водородните</a:t>
            </a:r>
            <a:r>
              <a:rPr lang="ru-RU" sz="2800" dirty="0" smtClean="0"/>
              <a:t> автомобили </a:t>
            </a:r>
            <a:r>
              <a:rPr lang="ru-RU" sz="2800" dirty="0" err="1" smtClean="0"/>
              <a:t>са</a:t>
            </a:r>
            <a:r>
              <a:rPr lang="ru-RU" sz="2800" dirty="0" smtClean="0"/>
              <a:t> почти два </a:t>
            </a:r>
            <a:r>
              <a:rPr lang="ru-RU" sz="2800" dirty="0" err="1" smtClean="0"/>
              <a:t>пъти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по-ефективни</a:t>
            </a:r>
            <a:r>
              <a:rPr lang="ru-RU" sz="2800" dirty="0" smtClean="0"/>
              <a:t> от </a:t>
            </a:r>
            <a:r>
              <a:rPr lang="ru-RU" sz="2800" dirty="0" err="1" smtClean="0"/>
              <a:t>бензиновите</a:t>
            </a:r>
            <a:r>
              <a:rPr lang="ru-RU" sz="2800" dirty="0" smtClean="0"/>
              <a:t>. </a:t>
            </a:r>
            <a:r>
              <a:rPr lang="ru-RU" sz="2800" dirty="0" err="1" smtClean="0"/>
              <a:t>Всичко</a:t>
            </a:r>
            <a:r>
              <a:rPr lang="ru-RU" sz="2800" dirty="0" smtClean="0"/>
              <a:t> е прекрасно, но при </a:t>
            </a:r>
            <a:r>
              <a:rPr lang="ru-RU" sz="2800" dirty="0" err="1" smtClean="0"/>
              <a:t>настоящите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методи</a:t>
            </a:r>
            <a:r>
              <a:rPr lang="ru-RU" sz="2800" dirty="0" smtClean="0"/>
              <a:t> водород </a:t>
            </a:r>
            <a:r>
              <a:rPr lang="ru-RU" sz="2800" dirty="0" err="1" smtClean="0"/>
              <a:t>най-често</a:t>
            </a:r>
            <a:r>
              <a:rPr lang="ru-RU" sz="2800" dirty="0" smtClean="0"/>
              <a:t> се </a:t>
            </a:r>
            <a:r>
              <a:rPr lang="ru-RU" sz="2800" dirty="0" err="1" smtClean="0"/>
              <a:t>извлича</a:t>
            </a:r>
            <a:r>
              <a:rPr lang="ru-RU" sz="2800" dirty="0" smtClean="0"/>
              <a:t> от метан –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, при </a:t>
            </a:r>
            <a:r>
              <a:rPr lang="ru-RU" sz="2800" dirty="0" err="1" smtClean="0"/>
              <a:t>който</a:t>
            </a:r>
            <a:r>
              <a:rPr lang="ru-RU" sz="2800" dirty="0" smtClean="0"/>
              <a:t> се отделят </a:t>
            </a:r>
            <a:r>
              <a:rPr lang="ru-RU" sz="2800" dirty="0" err="1" smtClean="0"/>
              <a:t>значителни</a:t>
            </a:r>
            <a:r>
              <a:rPr lang="ru-RU" sz="2800" dirty="0" smtClean="0"/>
              <a:t> количества... </a:t>
            </a:r>
            <a:r>
              <a:rPr lang="ru-RU" sz="2800" dirty="0" err="1" smtClean="0"/>
              <a:t>въглероден</a:t>
            </a:r>
            <a:r>
              <a:rPr lang="ru-RU" sz="2800" dirty="0" smtClean="0"/>
              <a:t> диоксид.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7991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r>
              <a:rPr lang="ru-RU" sz="2800" dirty="0" err="1" smtClean="0"/>
              <a:t>Което</a:t>
            </a:r>
            <a:r>
              <a:rPr lang="ru-RU" sz="2800" dirty="0" smtClean="0"/>
              <a:t> ни </a:t>
            </a:r>
            <a:r>
              <a:rPr lang="ru-RU" sz="2800" dirty="0" err="1" smtClean="0"/>
              <a:t>връща</a:t>
            </a:r>
            <a:r>
              <a:rPr lang="ru-RU" sz="2800" dirty="0" smtClean="0"/>
              <a:t> там, </a:t>
            </a:r>
            <a:r>
              <a:rPr lang="ru-RU" sz="2800" dirty="0" err="1" smtClean="0"/>
              <a:t>откъдето</a:t>
            </a:r>
            <a:r>
              <a:rPr lang="ru-RU" sz="2800" dirty="0" smtClean="0"/>
              <a:t> се </a:t>
            </a:r>
            <a:r>
              <a:rPr lang="ru-RU" sz="2800" dirty="0" err="1" smtClean="0"/>
              <a:t>мъчим</a:t>
            </a:r>
            <a:r>
              <a:rPr lang="ru-RU" sz="2800" dirty="0" smtClean="0"/>
              <a:t> да се </a:t>
            </a:r>
            <a:r>
              <a:rPr lang="ru-RU" sz="2800" dirty="0" err="1" smtClean="0"/>
              <a:t>измъкнем</a:t>
            </a:r>
            <a:r>
              <a:rPr lang="ru-RU" sz="2800" dirty="0" smtClean="0"/>
              <a:t>. Явно </a:t>
            </a:r>
            <a:r>
              <a:rPr lang="ru-RU" sz="2800" dirty="0" err="1" smtClean="0"/>
              <a:t>има</a:t>
            </a:r>
            <a:r>
              <a:rPr lang="ru-RU" sz="2800" dirty="0" smtClean="0"/>
              <a:t> </a:t>
            </a:r>
            <a:r>
              <a:rPr lang="ru-RU" sz="2800" dirty="0" err="1" smtClean="0"/>
              <a:t>още</a:t>
            </a:r>
            <a:r>
              <a:rPr lang="ru-RU" sz="2800" dirty="0" smtClean="0"/>
              <a:t> </a:t>
            </a:r>
            <a:r>
              <a:rPr lang="ru-RU" sz="2800" dirty="0" err="1" smtClean="0"/>
              <a:t>какво</a:t>
            </a:r>
            <a:r>
              <a:rPr lang="ru-RU" sz="2800" dirty="0" smtClean="0"/>
              <a:t> да се поработи по </a:t>
            </a:r>
            <a:r>
              <a:rPr lang="ru-RU" sz="2800" dirty="0" err="1" smtClean="0"/>
              <a:t>този</a:t>
            </a:r>
            <a:r>
              <a:rPr lang="ru-RU" sz="2800" dirty="0" smtClean="0"/>
              <a:t> метод.</a:t>
            </a:r>
          </a:p>
          <a:p>
            <a:endParaRPr lang="ru-RU" dirty="0" smtClean="0"/>
          </a:p>
          <a:p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5830">
            <a:off x="2058001" y="2341954"/>
            <a:ext cx="4946915" cy="3710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3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Електрически автомобили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Електроавтомобилите</a:t>
            </a:r>
            <a:r>
              <a:rPr lang="ru-RU" sz="2800" dirty="0" smtClean="0"/>
              <a:t> </a:t>
            </a:r>
            <a:r>
              <a:rPr lang="ru-RU" sz="2800" dirty="0" err="1" smtClean="0"/>
              <a:t>са</a:t>
            </a:r>
            <a:r>
              <a:rPr lang="ru-RU" sz="2800" dirty="0" smtClean="0"/>
              <a:t> </a:t>
            </a:r>
            <a:r>
              <a:rPr lang="ru-RU" sz="2800" dirty="0" err="1" smtClean="0"/>
              <a:t>близо</a:t>
            </a:r>
            <a:r>
              <a:rPr lang="ru-RU" sz="2800" dirty="0" smtClean="0"/>
              <a:t> 4 </a:t>
            </a:r>
            <a:r>
              <a:rPr lang="ru-RU" sz="2800" dirty="0" err="1" smtClean="0"/>
              <a:t>пъти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по-ефективни</a:t>
            </a:r>
            <a:r>
              <a:rPr lang="ru-RU" sz="2800" dirty="0" smtClean="0"/>
              <a:t> от </a:t>
            </a:r>
            <a:r>
              <a:rPr lang="ru-RU" sz="2800" dirty="0" err="1" smtClean="0"/>
              <a:t>бензиновите</a:t>
            </a:r>
            <a:r>
              <a:rPr lang="ru-RU" sz="2800" dirty="0" smtClean="0"/>
              <a:t> и два </a:t>
            </a:r>
            <a:r>
              <a:rPr lang="ru-RU" sz="2800" dirty="0" err="1" smtClean="0"/>
              <a:t>пъти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по-ефикасни</a:t>
            </a:r>
            <a:r>
              <a:rPr lang="ru-RU" sz="2800" dirty="0" smtClean="0"/>
              <a:t> от </a:t>
            </a:r>
            <a:r>
              <a:rPr lang="ru-RU" sz="2800" dirty="0" err="1" smtClean="0"/>
              <a:t>хибридните</a:t>
            </a:r>
            <a:r>
              <a:rPr lang="ru-RU" sz="2800" dirty="0" smtClean="0"/>
              <a:t> коли. На практика </a:t>
            </a:r>
            <a:r>
              <a:rPr lang="ru-RU" sz="2800" dirty="0" err="1" smtClean="0"/>
              <a:t>електрическите</a:t>
            </a:r>
            <a:r>
              <a:rPr lang="ru-RU" sz="2800" dirty="0" smtClean="0"/>
              <a:t> автомобили не отделят </a:t>
            </a:r>
            <a:r>
              <a:rPr lang="ru-RU" sz="2800" dirty="0" err="1" smtClean="0"/>
              <a:t>никакви</a:t>
            </a:r>
            <a:r>
              <a:rPr lang="ru-RU" sz="2800" dirty="0" smtClean="0"/>
              <a:t> </a:t>
            </a:r>
            <a:r>
              <a:rPr lang="ru-RU" sz="2800" dirty="0" err="1" smtClean="0"/>
              <a:t>газове</a:t>
            </a:r>
            <a:r>
              <a:rPr lang="ru-RU" sz="2800" dirty="0" smtClean="0"/>
              <a:t> и </a:t>
            </a:r>
            <a:r>
              <a:rPr lang="ru-RU" sz="2800" dirty="0" err="1" smtClean="0"/>
              <a:t>са</a:t>
            </a:r>
            <a:r>
              <a:rPr lang="ru-RU" sz="2800" dirty="0" smtClean="0"/>
              <a:t> </a:t>
            </a:r>
            <a:r>
              <a:rPr lang="ru-RU" sz="2800" dirty="0" err="1" smtClean="0"/>
              <a:t>евтини</a:t>
            </a:r>
            <a:r>
              <a:rPr lang="ru-RU" sz="2800" dirty="0" smtClean="0"/>
              <a:t>. Но </a:t>
            </a:r>
            <a:r>
              <a:rPr lang="ru-RU" sz="2800" dirty="0" err="1" smtClean="0"/>
              <a:t>проблемът</a:t>
            </a:r>
            <a:r>
              <a:rPr lang="ru-RU" sz="2800" dirty="0" smtClean="0"/>
              <a:t> с </a:t>
            </a:r>
            <a:r>
              <a:rPr lang="ru-RU" sz="2800" dirty="0" err="1" smtClean="0"/>
              <a:t>батериите</a:t>
            </a:r>
            <a:r>
              <a:rPr lang="ru-RU" sz="2800" dirty="0" smtClean="0"/>
              <a:t> все </a:t>
            </a:r>
            <a:r>
              <a:rPr lang="ru-RU" sz="2800" dirty="0" err="1" smtClean="0"/>
              <a:t>още</a:t>
            </a:r>
            <a:r>
              <a:rPr lang="ru-RU" sz="2800" dirty="0" smtClean="0"/>
              <a:t> </a:t>
            </a:r>
            <a:r>
              <a:rPr lang="ru-RU" sz="2800" dirty="0" err="1" smtClean="0"/>
              <a:t>стои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дневен</a:t>
            </a:r>
            <a:r>
              <a:rPr lang="ru-RU" sz="2800" dirty="0" smtClean="0"/>
              <a:t> ред. Задача номер </a:t>
            </a:r>
            <a:r>
              <a:rPr lang="ru-RU" sz="2800" dirty="0" err="1" smtClean="0"/>
              <a:t>едно</a:t>
            </a:r>
            <a:r>
              <a:rPr lang="ru-RU" sz="2800" dirty="0" smtClean="0"/>
              <a:t> в </a:t>
            </a:r>
            <a:r>
              <a:rPr lang="ru-RU" sz="2800" dirty="0" err="1" smtClean="0"/>
              <a:t>тази</a:t>
            </a:r>
            <a:r>
              <a:rPr lang="ru-RU" sz="2800" dirty="0" smtClean="0"/>
              <a:t> </a:t>
            </a:r>
            <a:r>
              <a:rPr lang="ru-RU" sz="2800" dirty="0" err="1" smtClean="0"/>
              <a:t>област</a:t>
            </a:r>
            <a:r>
              <a:rPr lang="ru-RU" sz="2800" dirty="0" smtClean="0"/>
              <a:t> е да се </a:t>
            </a:r>
            <a:r>
              <a:rPr lang="ru-RU" sz="2800" dirty="0" err="1" smtClean="0"/>
              <a:t>намали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цената</a:t>
            </a:r>
            <a:r>
              <a:rPr lang="ru-RU" sz="2800" dirty="0" smtClean="0"/>
              <a:t> и да се </a:t>
            </a:r>
            <a:r>
              <a:rPr lang="ru-RU" sz="2800" dirty="0" err="1" smtClean="0"/>
              <a:t>увеличи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животът</a:t>
            </a:r>
            <a:r>
              <a:rPr lang="ru-RU" sz="2800" dirty="0" smtClean="0"/>
              <a:t> на </a:t>
            </a:r>
            <a:r>
              <a:rPr lang="ru-RU" sz="2800" dirty="0" err="1" smtClean="0"/>
              <a:t>батериите</a:t>
            </a:r>
            <a:r>
              <a:rPr lang="ru-RU" sz="2800" dirty="0" smtClean="0"/>
              <a:t>, за да се </a:t>
            </a:r>
            <a:r>
              <a:rPr lang="ru-RU" sz="2800" dirty="0" err="1" smtClean="0"/>
              <a:t>гарантира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безопасността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всякакви</a:t>
            </a:r>
            <a:r>
              <a:rPr lang="ru-RU" sz="2800" dirty="0" smtClean="0"/>
              <a:t> условия.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8729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ъководител">
  <a:themeElements>
    <a:clrScheme name="Ръководител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Ръководите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Ръководител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</TotalTime>
  <Words>971</Words>
  <Application>Microsoft Office PowerPoint</Application>
  <PresentationFormat>Презентация на цял екран (4:3)</PresentationFormat>
  <Paragraphs>44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22</vt:i4>
      </vt:variant>
    </vt:vector>
  </HeadingPairs>
  <TitlesOfParts>
    <vt:vector size="23" baseType="lpstr">
      <vt:lpstr>Ръководител</vt:lpstr>
      <vt:lpstr>Алтернативни източници на енергия</vt:lpstr>
      <vt:lpstr>Съдържание</vt:lpstr>
      <vt:lpstr>Топлина от океана </vt:lpstr>
      <vt:lpstr>Презентация на PowerPoint</vt:lpstr>
      <vt:lpstr>Домашни „вятърни мелници"</vt:lpstr>
      <vt:lpstr>Презентация на PowerPoint</vt:lpstr>
      <vt:lpstr>Водородно гориво</vt:lpstr>
      <vt:lpstr>Презентация на PowerPoint</vt:lpstr>
      <vt:lpstr>Електрически автомобили</vt:lpstr>
      <vt:lpstr>Презентация на PowerPoint</vt:lpstr>
      <vt:lpstr>Силата на течащата вода</vt:lpstr>
      <vt:lpstr>Презентация на PowerPoint</vt:lpstr>
      <vt:lpstr>Геотермалната енергия</vt:lpstr>
      <vt:lpstr>Презентация на PowerPoint</vt:lpstr>
      <vt:lpstr>Силата на вятъра</vt:lpstr>
      <vt:lpstr>Презентация на PowerPoint</vt:lpstr>
      <vt:lpstr>Слънчеви електроцентрали</vt:lpstr>
      <vt:lpstr>Презентация на PowerPoint</vt:lpstr>
      <vt:lpstr>Ядрена енергия</vt:lpstr>
      <vt:lpstr>Презентация на PowerPoint</vt:lpstr>
      <vt:lpstr>Домашна слънчева енергия</vt:lpstr>
      <vt:lpstr>Презентация на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Алтернативни източници на енергия</dc:title>
  <dc:creator>hp-pc</dc:creator>
  <cp:lastModifiedBy>hp-pc</cp:lastModifiedBy>
  <cp:revision>10</cp:revision>
  <dcterms:created xsi:type="dcterms:W3CDTF">2016-11-02T13:02:06Z</dcterms:created>
  <dcterms:modified xsi:type="dcterms:W3CDTF">2016-11-02T14:48:04Z</dcterms:modified>
</cp:coreProperties>
</file>